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89" r:id="rId2"/>
    <p:sldId id="257" r:id="rId3"/>
    <p:sldId id="258" r:id="rId4"/>
    <p:sldId id="387" r:id="rId5"/>
    <p:sldId id="388" r:id="rId6"/>
    <p:sldId id="370" r:id="rId7"/>
    <p:sldId id="371" r:id="rId8"/>
    <p:sldId id="372" r:id="rId9"/>
    <p:sldId id="382" r:id="rId10"/>
    <p:sldId id="383" r:id="rId11"/>
    <p:sldId id="384" r:id="rId12"/>
    <p:sldId id="385" r:id="rId13"/>
    <p:sldId id="386" r:id="rId14"/>
    <p:sldId id="373" r:id="rId15"/>
    <p:sldId id="374" r:id="rId16"/>
    <p:sldId id="375" r:id="rId17"/>
    <p:sldId id="376" r:id="rId18"/>
    <p:sldId id="377" r:id="rId19"/>
    <p:sldId id="378" r:id="rId20"/>
    <p:sldId id="379" r:id="rId21"/>
    <p:sldId id="380" r:id="rId22"/>
    <p:sldId id="381" r:id="rId23"/>
    <p:sldId id="347" r:id="rId24"/>
    <p:sldId id="25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09" autoAdjust="0"/>
    <p:restoredTop sz="71096" autoAdjust="0"/>
  </p:normalViewPr>
  <p:slideViewPr>
    <p:cSldViewPr>
      <p:cViewPr>
        <p:scale>
          <a:sx n="60" d="100"/>
          <a:sy n="60" d="100"/>
        </p:scale>
        <p:origin x="-1080" y="-5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B001FE-CDB7-4871-B197-463ABCDECEC3}" type="datetimeFigureOut">
              <a:rPr lang="en-US" smtClean="0"/>
              <a:pPr/>
              <a:t>10/22/2013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BD03C7-E78B-471D-8180-EBA3202AD8F8}" type="slidenum">
              <a:rPr lang="en-US" smtClean="0"/>
              <a:pPr/>
              <a:t>‹#›</a:t>
            </a:fld>
            <a:endParaRPr lang="en-US"/>
          </a:p>
        </p:txBody>
      </p:sp>
    </p:spTree>
    <p:extLst>
      <p:ext uri="{BB962C8B-B14F-4D97-AF65-F5344CB8AC3E}">
        <p14:creationId xmlns="" xmlns:p14="http://schemas.microsoft.com/office/powerpoint/2010/main" val="179122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4" tIns="46577" rIns="93154" bIns="46577" rtlCol="0"/>
          <a:lstStyle>
            <a:lvl1pPr algn="r">
              <a:defRPr sz="1200"/>
            </a:lvl1pPr>
          </a:lstStyle>
          <a:p>
            <a:fld id="{DDFD854E-C894-4FE6-B55B-CDF46F6D7DB3}" type="datetimeFigureOut">
              <a:rPr lang="en-US" smtClean="0"/>
              <a:pPr/>
              <a:t>10/22/2013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4" tIns="46577" rIns="93154"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4" tIns="46577" rIns="93154"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4" tIns="46577" rIns="93154" bIns="46577" rtlCol="0" anchor="b"/>
          <a:lstStyle>
            <a:lvl1pPr algn="r">
              <a:defRPr sz="1200"/>
            </a:lvl1pPr>
          </a:lstStyle>
          <a:p>
            <a:fld id="{1B0D41A3-1F29-438C-BDEF-0DCCD83287C5}" type="slidenum">
              <a:rPr lang="en-US" smtClean="0"/>
              <a:pPr/>
              <a:t>‹#›</a:t>
            </a:fld>
            <a:endParaRPr lang="en-US"/>
          </a:p>
        </p:txBody>
      </p:sp>
    </p:spTree>
    <p:extLst>
      <p:ext uri="{BB962C8B-B14F-4D97-AF65-F5344CB8AC3E}">
        <p14:creationId xmlns="" xmlns:p14="http://schemas.microsoft.com/office/powerpoint/2010/main" val="25510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mrobotics.cs.pdx.edu/users/randy-stee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mrobotics.cs.pdx.edu/node/389" TargetMode="External"/><Relationship Id="rId7" Type="http://schemas.openxmlformats.org/officeDocument/2006/relationships/hyperlink" Target="http://stemrobotics.cs.pdx.edu/node/39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temrobotics.cs.pdx.edu/node/478" TargetMode="External"/><Relationship Id="rId5" Type="http://schemas.openxmlformats.org/officeDocument/2006/relationships/hyperlink" Target="http://stemrobotics.cs.pdx.edu/node/392" TargetMode="External"/><Relationship Id="rId4" Type="http://schemas.openxmlformats.org/officeDocument/2006/relationships/hyperlink" Target="http://stemrobotics.cs.pdx.edu/users/randy-stee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mrobotics.cs.pdx.edu/node/39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1</a:t>
            </a:fld>
            <a:endParaRPr lang="en-US"/>
          </a:p>
        </p:txBody>
      </p:sp>
    </p:spTree>
    <p:extLst>
      <p:ext uri="{BB962C8B-B14F-4D97-AF65-F5344CB8AC3E}">
        <p14:creationId xmlns="" xmlns:p14="http://schemas.microsoft.com/office/powerpoint/2010/main" val="231794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Student Preparation (use </a:t>
            </a:r>
            <a:r>
              <a:rPr lang="en-US" b="1" dirty="0" smtClean="0">
                <a:solidFill>
                  <a:srgbClr val="000000"/>
                </a:solidFill>
                <a:effectLst/>
                <a:hlinkClick r:id="rId3"/>
              </a:rPr>
              <a:t>Microprocessor PPT </a:t>
            </a:r>
            <a:r>
              <a:rPr lang="en-US" dirty="0" smtClean="0">
                <a:effectLst/>
              </a:rPr>
              <a:t>[12]file: slides 6 -10 )</a:t>
            </a:r>
          </a:p>
          <a:p>
            <a:endParaRPr lang="en-US" dirty="0" smtClean="0">
              <a:effectLst/>
            </a:endParaRPr>
          </a:p>
          <a:p>
            <a:pPr>
              <a:buFont typeface="Arial"/>
              <a:buChar char="•"/>
            </a:pPr>
            <a:r>
              <a:rPr lang="en-US" dirty="0" smtClean="0">
                <a:solidFill>
                  <a:srgbClr val="000000"/>
                </a:solidFill>
                <a:effectLst/>
              </a:rPr>
              <a:t>Tell students they are going to act out the Microprocessor Hardware role-play they saw in the video</a:t>
            </a:r>
          </a:p>
          <a:p>
            <a:pPr>
              <a:buFont typeface="Arial"/>
              <a:buChar char="•"/>
            </a:pPr>
            <a:r>
              <a:rPr lang="en-US" dirty="0" smtClean="0">
                <a:solidFill>
                  <a:srgbClr val="000000"/>
                </a:solidFill>
                <a:effectLst/>
              </a:rPr>
              <a:t>Assign students to the roles a “Fetch”, Decode” and “Execute”. Fetch and Decode should be one person each. Execute can be two to four students depending on the class size (if less than four, double up “addition”, “subtraction”, “multiplication” or “division” roles)</a:t>
            </a:r>
          </a:p>
          <a:p>
            <a:pPr>
              <a:buFont typeface="Arial"/>
              <a:buChar char="•"/>
            </a:pPr>
            <a:endParaRPr lang="en-US" dirty="0" smtClean="0">
              <a:solidFill>
                <a:srgbClr val="000000"/>
              </a:solidFill>
              <a:effectLst/>
            </a:endParaRPr>
          </a:p>
          <a:p>
            <a:pPr>
              <a:buFont typeface="Arial"/>
              <a:buChar char="•"/>
            </a:pPr>
            <a:r>
              <a:rPr lang="en-US" b="1" u="sng" dirty="0" smtClean="0">
                <a:solidFill>
                  <a:srgbClr val="000000"/>
                </a:solidFill>
                <a:effectLst/>
              </a:rPr>
              <a:t>Slide 6</a:t>
            </a:r>
            <a:r>
              <a:rPr lang="en-US" b="1" u="none" dirty="0" smtClean="0">
                <a:solidFill>
                  <a:srgbClr val="000000"/>
                </a:solidFill>
                <a:effectLst/>
              </a:rPr>
              <a:t>: </a:t>
            </a:r>
            <a:r>
              <a:rPr lang="en-US" b="1" dirty="0" smtClean="0">
                <a:solidFill>
                  <a:srgbClr val="000000"/>
                </a:solidFill>
                <a:effectLst/>
              </a:rPr>
              <a:t>Fetch’s job is to search through the recipe box (our instruction cache) and find the required instruction sheet. To start the Lab, the teacher will call out one of the numbers from page 19</a:t>
            </a:r>
          </a:p>
          <a:p>
            <a:pPr>
              <a:buFont typeface="Arial"/>
              <a:buChar char="•"/>
            </a:pPr>
            <a:endParaRPr lang="en-US" dirty="0" smtClean="0">
              <a:solidFill>
                <a:srgbClr val="000000"/>
              </a:solidFill>
              <a:effectLst/>
            </a:endParaRPr>
          </a:p>
          <a:p>
            <a:pPr>
              <a:buFont typeface="Arial"/>
              <a:buChar char="•"/>
            </a:pPr>
            <a:r>
              <a:rPr lang="en-US" dirty="0" smtClean="0">
                <a:solidFill>
                  <a:srgbClr val="000000"/>
                </a:solidFill>
                <a:effectLst/>
              </a:rPr>
              <a:t>Slide 7: Fetch hands the folded instruction to Decode, who opens it up to find 10 lines of gibberish</a:t>
            </a:r>
          </a:p>
          <a:p>
            <a:pPr>
              <a:buFont typeface="Arial"/>
              <a:buChar char="•"/>
            </a:pPr>
            <a:r>
              <a:rPr lang="en-US" dirty="0" smtClean="0">
                <a:solidFill>
                  <a:srgbClr val="000000"/>
                </a:solidFill>
                <a:effectLst/>
              </a:rPr>
              <a:t>Slide 8: Decode opens the sheet one fold and decodes the gibberish to find the word “addition”, “subtraction”, “multiplication” or “division”. Once found, Decode hands the sheet to the appropriate person in Execute who handles that type of mathematical operation</a:t>
            </a:r>
          </a:p>
          <a:p>
            <a:pPr>
              <a:buFont typeface="Arial"/>
              <a:buChar char="•"/>
            </a:pPr>
            <a:r>
              <a:rPr lang="en-US" dirty="0" smtClean="0">
                <a:solidFill>
                  <a:srgbClr val="000000"/>
                </a:solidFill>
                <a:effectLst/>
              </a:rPr>
              <a:t>Slide 9: Execute opens the sheet one fold and proceeds to solve the math question. Once solved, Execute yells out the answer. (The teacher should use sheet 19 to ensure the correct answer is given before proceeding)</a:t>
            </a:r>
          </a:p>
          <a:p>
            <a:pPr>
              <a:buFont typeface="Arial"/>
              <a:buChar char="•"/>
            </a:pPr>
            <a:r>
              <a:rPr lang="en-US" dirty="0" smtClean="0">
                <a:solidFill>
                  <a:srgbClr val="000000"/>
                </a:solidFill>
                <a:effectLst/>
              </a:rPr>
              <a:t>Slide 10: As soon as Fetch hears the number called by Execute, Fetch immediately begins looking for that number instruction.</a:t>
            </a:r>
          </a:p>
          <a:p>
            <a:pPr>
              <a:buFont typeface="Arial"/>
              <a:buChar char="•"/>
            </a:pPr>
            <a:endParaRPr lang="en-US" dirty="0" smtClean="0">
              <a:solidFill>
                <a:srgbClr val="000000"/>
              </a:solidFill>
              <a:effectLst/>
            </a:endParaRPr>
          </a:p>
          <a:p>
            <a:endParaRPr lang="en-US" i="1" u="sng" dirty="0" smtClean="0">
              <a:effectLst/>
            </a:endParaRPr>
          </a:p>
          <a:p>
            <a:r>
              <a:rPr lang="en-US" b="1" i="1" u="sng" dirty="0" smtClean="0">
                <a:effectLst/>
              </a:rPr>
              <a:t>Hardware Lab </a:t>
            </a:r>
          </a:p>
          <a:p>
            <a:r>
              <a:rPr lang="en-US" b="1" dirty="0" smtClean="0">
                <a:effectLst/>
              </a:rPr>
              <a:t>Supplies</a:t>
            </a:r>
          </a:p>
          <a:p>
            <a:pPr>
              <a:buFont typeface="Arial"/>
              <a:buChar char="•"/>
            </a:pPr>
            <a:r>
              <a:rPr lang="en-US" dirty="0" smtClean="0">
                <a:solidFill>
                  <a:srgbClr val="000000"/>
                </a:solidFill>
                <a:effectLst/>
              </a:rPr>
              <a:t>Two copies of pages 3 – 18 in the Lab supplies doc</a:t>
            </a:r>
          </a:p>
          <a:p>
            <a:pPr>
              <a:buFont typeface="Arial"/>
              <a:buChar char="•"/>
            </a:pPr>
            <a:r>
              <a:rPr lang="en-US" dirty="0" smtClean="0">
                <a:solidFill>
                  <a:srgbClr val="000000"/>
                </a:solidFill>
                <a:effectLst/>
              </a:rPr>
              <a:t>One copy of page 19 in the Lab supplies doc</a:t>
            </a:r>
          </a:p>
          <a:p>
            <a:pPr>
              <a:buFont typeface="Arial"/>
              <a:buChar char="•"/>
            </a:pPr>
            <a:r>
              <a:rPr lang="en-US" dirty="0" smtClean="0">
                <a:solidFill>
                  <a:srgbClr val="000000"/>
                </a:solidFill>
                <a:effectLst/>
              </a:rPr>
              <a:t>One recipe card holder (or similar size box)</a:t>
            </a:r>
          </a:p>
          <a:p>
            <a:r>
              <a:rPr lang="en-US" b="1" dirty="0" smtClean="0">
                <a:effectLst/>
              </a:rPr>
              <a:t>Supply Preparation</a:t>
            </a:r>
          </a:p>
          <a:p>
            <a:pPr>
              <a:buFont typeface="Arial"/>
              <a:buChar char="•"/>
            </a:pPr>
            <a:r>
              <a:rPr lang="en-US" dirty="0" smtClean="0">
                <a:solidFill>
                  <a:srgbClr val="000000"/>
                </a:solidFill>
                <a:effectLst/>
              </a:rPr>
              <a:t>Fold each copy for pages 3 – 18 in half, so that the 10 lines of gibberish are on the inside on one half of the sheet</a:t>
            </a:r>
          </a:p>
          <a:p>
            <a:pPr>
              <a:buFont typeface="Arial"/>
              <a:buChar char="•"/>
            </a:pPr>
            <a:r>
              <a:rPr lang="en-US" dirty="0" smtClean="0">
                <a:solidFill>
                  <a:srgbClr val="000000"/>
                </a:solidFill>
                <a:effectLst/>
              </a:rPr>
              <a:t>Fold each again sheet again in the opposite direction</a:t>
            </a:r>
          </a:p>
          <a:p>
            <a:pPr>
              <a:buFont typeface="Arial"/>
              <a:buChar char="•"/>
            </a:pPr>
            <a:r>
              <a:rPr lang="en-US" dirty="0" smtClean="0">
                <a:solidFill>
                  <a:srgbClr val="000000"/>
                </a:solidFill>
                <a:effectLst/>
              </a:rPr>
              <a:t>Each set of pages 3 – 18 contains four groups of four sheets each with the word “addition”, “subtraction”, “multiplication” or “division” hidden within the 10 lines of gibberish</a:t>
            </a:r>
          </a:p>
          <a:p>
            <a:pPr>
              <a:buFont typeface="Arial"/>
              <a:buChar char="•"/>
            </a:pPr>
            <a:r>
              <a:rPr lang="en-US" dirty="0" smtClean="0">
                <a:solidFill>
                  <a:srgbClr val="000000"/>
                </a:solidFill>
                <a:effectLst/>
              </a:rPr>
              <a:t>Use page 19 as your guide to mark up the sheets</a:t>
            </a:r>
          </a:p>
          <a:p>
            <a:pPr>
              <a:buFont typeface="Arial"/>
              <a:buChar char="•"/>
            </a:pPr>
            <a:r>
              <a:rPr lang="en-US" dirty="0" smtClean="0">
                <a:solidFill>
                  <a:srgbClr val="000000"/>
                </a:solidFill>
                <a:effectLst/>
              </a:rPr>
              <a:t>Use the 16 “Challenge Series” or the 16 “Easy Series” questions from page 19 depending on the level of your students</a:t>
            </a:r>
          </a:p>
          <a:p>
            <a:pPr>
              <a:buFont typeface="Arial"/>
              <a:buChar char="•"/>
            </a:pPr>
            <a:r>
              <a:rPr lang="en-US" dirty="0" smtClean="0">
                <a:solidFill>
                  <a:srgbClr val="000000"/>
                </a:solidFill>
                <a:effectLst/>
              </a:rPr>
              <a:t>For one set of 16 sheets, write the appropriate equation on the inner most portion of the sheet and the corresponding line number on the outside (when folded).</a:t>
            </a:r>
          </a:p>
          <a:p>
            <a:pPr marL="742950" lvl="1" indent="-285750">
              <a:buFont typeface="Arial"/>
              <a:buChar char="•"/>
            </a:pPr>
            <a:r>
              <a:rPr lang="en-US" dirty="0" smtClean="0">
                <a:solidFill>
                  <a:srgbClr val="000000"/>
                </a:solidFill>
                <a:effectLst/>
              </a:rPr>
              <a:t>For example, on the Challenge set, starting with the first line on page 19, select a “multiplication” gibberish sheet and write “48” on the outside (when completely folded) and “14*6=” on the innermost page when completely unfolded.</a:t>
            </a:r>
          </a:p>
          <a:p>
            <a:pPr>
              <a:buFont typeface="Arial"/>
              <a:buChar char="•"/>
            </a:pPr>
            <a:r>
              <a:rPr lang="en-US" dirty="0" smtClean="0">
                <a:solidFill>
                  <a:srgbClr val="000000"/>
                </a:solidFill>
                <a:effectLst/>
              </a:rPr>
              <a:t>On the second set of 16 sheets, write any number on the outside that does not appear in your selected answer set (93, 11, 26, etc.). This set is used as “distracters” in the card box, so there is no need to write an equation on the inside.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Student Preparation (use </a:t>
            </a:r>
            <a:r>
              <a:rPr kumimoji="0" lang="en-US" sz="1200" b="1" i="0" u="none" strike="noStrike" kern="1200" cap="none" spc="0" normalizeH="0" baseline="0" noProof="0" dirty="0" smtClean="0">
                <a:ln>
                  <a:noFill/>
                </a:ln>
                <a:solidFill>
                  <a:srgbClr val="000000"/>
                </a:solidFill>
                <a:effectLst/>
                <a:uLnTx/>
                <a:uFillTx/>
                <a:latin typeface="+mn-lt"/>
                <a:ea typeface="+mn-ea"/>
                <a:cs typeface="+mn-cs"/>
                <a:hlinkClick r:id="rId3"/>
              </a:rPr>
              <a:t>Microprocessor PPT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[12]file: slides 6 -10 )</a:t>
            </a: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b="1" dirty="0" smtClean="0">
                <a:effectLst/>
              </a:rPr>
              <a:t>Running the Lab</a:t>
            </a:r>
          </a:p>
          <a:p>
            <a:pPr>
              <a:buFont typeface="Arial"/>
              <a:buChar char="•"/>
            </a:pPr>
            <a:r>
              <a:rPr lang="en-US" dirty="0" smtClean="0">
                <a:solidFill>
                  <a:srgbClr val="000000"/>
                </a:solidFill>
                <a:effectLst/>
              </a:rPr>
              <a:t>Someone should time the Lab and stop after a pre-determined number of instructions (usually at least 4)</a:t>
            </a:r>
          </a:p>
          <a:p>
            <a:pPr>
              <a:buFont typeface="Arial"/>
              <a:buChar char="•"/>
            </a:pPr>
            <a:r>
              <a:rPr lang="en-US" dirty="0" smtClean="0">
                <a:solidFill>
                  <a:srgbClr val="000000"/>
                </a:solidFill>
                <a:effectLst/>
              </a:rPr>
              <a:t>Given 16 questions, the Lab can be run several times. Be sure to record the fastest time/team</a:t>
            </a:r>
          </a:p>
          <a:p>
            <a:pPr>
              <a:buFont typeface="Arial"/>
              <a:buChar char="•"/>
            </a:pPr>
            <a:r>
              <a:rPr lang="en-US" dirty="0" smtClean="0">
                <a:solidFill>
                  <a:srgbClr val="000000"/>
                </a:solidFill>
                <a:effectLst/>
              </a:rPr>
              <a:t>Note: Each unit must do their own work without help from others. After all, the transistors in the Fetch Unit cannot help the transistors in the Decode Unit.</a:t>
            </a:r>
          </a:p>
          <a:p>
            <a:pPr>
              <a:buFont typeface="Arial"/>
              <a:buChar char="•"/>
            </a:pPr>
            <a:endParaRPr lang="en-US" dirty="0" smtClean="0">
              <a:solidFill>
                <a:srgbClr val="000000"/>
              </a:solidFill>
              <a:effectLst/>
            </a:endParaRPr>
          </a:p>
          <a:p>
            <a:pPr>
              <a:buFont typeface="Arial"/>
              <a:buChar char="•"/>
            </a:pPr>
            <a:endParaRPr lang="en-US"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16</a:t>
            </a:fld>
            <a:endParaRPr lang="en-US"/>
          </a:p>
        </p:txBody>
      </p:sp>
    </p:spTree>
    <p:extLst>
      <p:ext uri="{BB962C8B-B14F-4D97-AF65-F5344CB8AC3E}">
        <p14:creationId xmlns="" xmlns:p14="http://schemas.microsoft.com/office/powerpoint/2010/main" val="408244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Student Preparation (use </a:t>
            </a:r>
            <a:r>
              <a:rPr lang="en-US" b="1" dirty="0" smtClean="0">
                <a:solidFill>
                  <a:srgbClr val="000000"/>
                </a:solidFill>
                <a:effectLst/>
                <a:hlinkClick r:id="rId3"/>
              </a:rPr>
              <a:t>Microprocessor PPT </a:t>
            </a:r>
            <a:r>
              <a:rPr lang="en-US" dirty="0" smtClean="0">
                <a:effectLst/>
              </a:rPr>
              <a:t>[12]file: slides 6 -10 )</a:t>
            </a:r>
          </a:p>
          <a:p>
            <a:pPr>
              <a:buFont typeface="Arial"/>
              <a:buChar char="•"/>
            </a:pPr>
            <a:r>
              <a:rPr lang="en-US" dirty="0" smtClean="0">
                <a:solidFill>
                  <a:srgbClr val="000000"/>
                </a:solidFill>
                <a:effectLst/>
              </a:rPr>
              <a:t>Tell students they are going to act out the Microprocessor Hardware role-play they saw in the video</a:t>
            </a:r>
          </a:p>
          <a:p>
            <a:pPr>
              <a:buFont typeface="Arial"/>
              <a:buChar char="•"/>
            </a:pPr>
            <a:r>
              <a:rPr lang="en-US" dirty="0" smtClean="0">
                <a:solidFill>
                  <a:srgbClr val="000000"/>
                </a:solidFill>
                <a:effectLst/>
              </a:rPr>
              <a:t>Assign students to the roles a “Fetch”, Decode” and “Execute”. Fetch and Decode should be one person each. Execute can be two to four students depending on the class size (if less than four, double up “addition”, “subtraction”, “multiplication” or “division” roles)</a:t>
            </a:r>
          </a:p>
          <a:p>
            <a:pPr>
              <a:buFont typeface="Arial"/>
              <a:buChar char="•"/>
            </a:pPr>
            <a:r>
              <a:rPr lang="en-US" dirty="0" smtClean="0">
                <a:solidFill>
                  <a:srgbClr val="000000"/>
                </a:solidFill>
                <a:effectLst/>
              </a:rPr>
              <a:t>Slide 6: Fetch’s job is to search through the recipe box (our instruction cache) and find the required instruction sheet. To start the Lab, the teacher will call out one of the numbers from page 19</a:t>
            </a:r>
          </a:p>
          <a:p>
            <a:pPr>
              <a:buFont typeface="Arial"/>
              <a:buChar char="•"/>
            </a:pPr>
            <a:endParaRPr lang="en-US" dirty="0" smtClean="0">
              <a:solidFill>
                <a:srgbClr val="000000"/>
              </a:solidFill>
              <a:effectLst/>
            </a:endParaRPr>
          </a:p>
          <a:p>
            <a:pPr>
              <a:buFont typeface="Arial"/>
              <a:buChar char="•"/>
            </a:pPr>
            <a:r>
              <a:rPr lang="en-US" b="1" dirty="0" smtClean="0">
                <a:solidFill>
                  <a:srgbClr val="000000"/>
                </a:solidFill>
                <a:effectLst/>
              </a:rPr>
              <a:t>Slide 7: Fetch hands the folded instruction to Decode, who opens it up to find 10 lines of gibberish</a:t>
            </a:r>
          </a:p>
          <a:p>
            <a:pPr>
              <a:buFont typeface="Arial"/>
              <a:buChar char="•"/>
            </a:pPr>
            <a:endParaRPr lang="en-US" dirty="0" smtClean="0">
              <a:solidFill>
                <a:srgbClr val="000000"/>
              </a:solidFill>
              <a:effectLst/>
            </a:endParaRPr>
          </a:p>
          <a:p>
            <a:pPr>
              <a:buFont typeface="Arial"/>
              <a:buChar char="•"/>
            </a:pPr>
            <a:r>
              <a:rPr lang="en-US" dirty="0" smtClean="0">
                <a:solidFill>
                  <a:srgbClr val="000000"/>
                </a:solidFill>
                <a:effectLst/>
              </a:rPr>
              <a:t>Slide 8: Decode opens the sheet one fold and decodes the gibberish to find the word “addition”, “subtraction”, “multiplication” or “division”. Once found, Decode hands the sheet to the appropriate person in Execute who handles that type of mathematical operation</a:t>
            </a:r>
          </a:p>
          <a:p>
            <a:pPr>
              <a:buFont typeface="Arial"/>
              <a:buChar char="•"/>
            </a:pPr>
            <a:r>
              <a:rPr lang="en-US" dirty="0" smtClean="0">
                <a:solidFill>
                  <a:srgbClr val="000000"/>
                </a:solidFill>
                <a:effectLst/>
              </a:rPr>
              <a:t>Slide 9: Execute opens the sheet one fold and proceeds to solve the math question. Once solved, Execute yells out the answer. (The teacher should use sheet 19 to ensure the correct answer is given before proceeding)</a:t>
            </a:r>
          </a:p>
          <a:p>
            <a:pPr>
              <a:buFont typeface="Arial"/>
              <a:buChar char="•"/>
            </a:pPr>
            <a:r>
              <a:rPr lang="en-US" dirty="0" smtClean="0">
                <a:solidFill>
                  <a:srgbClr val="000000"/>
                </a:solidFill>
                <a:effectLst/>
              </a:rPr>
              <a:t>Slide 10: As soon as Fetch hears the number called by Execute, Fetch immediately begins looking for that number instruction.</a:t>
            </a:r>
            <a:endParaRPr lang="en-US"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17</a:t>
            </a:fld>
            <a:endParaRPr lang="en-US"/>
          </a:p>
        </p:txBody>
      </p:sp>
    </p:spTree>
    <p:extLst>
      <p:ext uri="{BB962C8B-B14F-4D97-AF65-F5344CB8AC3E}">
        <p14:creationId xmlns="" xmlns:p14="http://schemas.microsoft.com/office/powerpoint/2010/main" val="221478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Student Preparation (use </a:t>
            </a:r>
            <a:r>
              <a:rPr lang="en-US" b="1" dirty="0" smtClean="0">
                <a:solidFill>
                  <a:srgbClr val="000000"/>
                </a:solidFill>
                <a:effectLst/>
                <a:hlinkClick r:id="rId3"/>
              </a:rPr>
              <a:t>Microprocessor PPT </a:t>
            </a:r>
            <a:r>
              <a:rPr lang="en-US" dirty="0" smtClean="0">
                <a:effectLst/>
              </a:rPr>
              <a:t>[12]file: slides 6 -10 )</a:t>
            </a:r>
          </a:p>
          <a:p>
            <a:pPr>
              <a:buFont typeface="Arial"/>
              <a:buChar char="•"/>
            </a:pPr>
            <a:r>
              <a:rPr lang="en-US" dirty="0" smtClean="0">
                <a:solidFill>
                  <a:srgbClr val="000000"/>
                </a:solidFill>
                <a:effectLst/>
              </a:rPr>
              <a:t>Tell students they are going to act out the Microprocessor Hardware role-play they saw in the video</a:t>
            </a:r>
          </a:p>
          <a:p>
            <a:pPr>
              <a:buFont typeface="Arial"/>
              <a:buChar char="•"/>
            </a:pPr>
            <a:r>
              <a:rPr lang="en-US" dirty="0" smtClean="0">
                <a:solidFill>
                  <a:srgbClr val="000000"/>
                </a:solidFill>
                <a:effectLst/>
              </a:rPr>
              <a:t>Assign students to the roles a “Fetch”, Decode” and “Execute”. Fetch and Decode should be one person each. Execute can be two to four students depending on the class size (if less than four, double up “addition”, “subtraction”, “multiplication” or “division” roles)</a:t>
            </a:r>
          </a:p>
          <a:p>
            <a:pPr>
              <a:buFont typeface="Arial"/>
              <a:buChar char="•"/>
            </a:pPr>
            <a:r>
              <a:rPr lang="en-US" dirty="0" smtClean="0">
                <a:solidFill>
                  <a:srgbClr val="000000"/>
                </a:solidFill>
                <a:effectLst/>
              </a:rPr>
              <a:t>Slide 6: Fetch’s job is to search through the recipe box (our instruction cache) and find the required instruction sheet. To start the Lab, the teacher will call out one of the numbers from page 19</a:t>
            </a:r>
          </a:p>
          <a:p>
            <a:pPr>
              <a:buFont typeface="Arial"/>
              <a:buChar char="•"/>
            </a:pPr>
            <a:r>
              <a:rPr lang="en-US" dirty="0" smtClean="0">
                <a:solidFill>
                  <a:srgbClr val="000000"/>
                </a:solidFill>
                <a:effectLst/>
              </a:rPr>
              <a:t>Slide 7: Fetch hands the folded instruction to Decode, who opens it up to find 10 lines of gibberish</a:t>
            </a:r>
          </a:p>
          <a:p>
            <a:pPr>
              <a:buFont typeface="Arial"/>
              <a:buChar char="•"/>
            </a:pPr>
            <a:endParaRPr lang="en-US" dirty="0" smtClean="0">
              <a:solidFill>
                <a:srgbClr val="000000"/>
              </a:solidFill>
              <a:effectLst/>
            </a:endParaRPr>
          </a:p>
          <a:p>
            <a:pPr>
              <a:buFont typeface="Arial"/>
              <a:buChar char="•"/>
            </a:pPr>
            <a:r>
              <a:rPr lang="en-US" b="1" dirty="0" smtClean="0">
                <a:solidFill>
                  <a:srgbClr val="000000"/>
                </a:solidFill>
                <a:effectLst/>
              </a:rPr>
              <a:t>Slide 8: Decode opens the sheet one fold and decodes the gibberish to find the word “addition”, “subtraction”, “multiplication” or “division”. Once found, Decode hands the sheet to the appropriate person in Execute who handles that type of mathematical operation</a:t>
            </a:r>
          </a:p>
          <a:p>
            <a:pPr>
              <a:buFont typeface="Arial"/>
              <a:buChar char="•"/>
            </a:pPr>
            <a:endParaRPr lang="en-US" dirty="0" smtClean="0">
              <a:solidFill>
                <a:srgbClr val="000000"/>
              </a:solidFill>
              <a:effectLst/>
            </a:endParaRPr>
          </a:p>
          <a:p>
            <a:pPr>
              <a:buFont typeface="Arial"/>
              <a:buChar char="•"/>
            </a:pPr>
            <a:r>
              <a:rPr lang="en-US" dirty="0" smtClean="0">
                <a:solidFill>
                  <a:srgbClr val="000000"/>
                </a:solidFill>
                <a:effectLst/>
              </a:rPr>
              <a:t>Slide 9: Execute opens the sheet one fold and proceeds to solve the math question. Once solved, Execute yells out the answer. (The teacher should use sheet 19 to ensure the correct answer is given before proceeding)</a:t>
            </a:r>
          </a:p>
          <a:p>
            <a:pPr>
              <a:buFont typeface="Arial"/>
              <a:buChar char="•"/>
            </a:pPr>
            <a:r>
              <a:rPr lang="en-US" dirty="0" smtClean="0">
                <a:solidFill>
                  <a:srgbClr val="000000"/>
                </a:solidFill>
                <a:effectLst/>
              </a:rPr>
              <a:t>Slide 10: As soon as Fetch hears the number called by Execute, Fetch immediately begins looking for that number instruction.</a:t>
            </a:r>
            <a:endParaRPr lang="en-US"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18</a:t>
            </a:fld>
            <a:endParaRPr lang="en-US"/>
          </a:p>
        </p:txBody>
      </p:sp>
    </p:spTree>
    <p:extLst>
      <p:ext uri="{BB962C8B-B14F-4D97-AF65-F5344CB8AC3E}">
        <p14:creationId xmlns="" xmlns:p14="http://schemas.microsoft.com/office/powerpoint/2010/main" val="97125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Student Preparation (use </a:t>
            </a:r>
            <a:r>
              <a:rPr lang="en-US" b="1" dirty="0" smtClean="0">
                <a:solidFill>
                  <a:srgbClr val="000000"/>
                </a:solidFill>
                <a:effectLst/>
                <a:hlinkClick r:id="rId3"/>
              </a:rPr>
              <a:t>Microprocessor PPT </a:t>
            </a:r>
            <a:r>
              <a:rPr lang="en-US" dirty="0" smtClean="0">
                <a:effectLst/>
              </a:rPr>
              <a:t>[12]file: slides 6 -10 )</a:t>
            </a:r>
          </a:p>
          <a:p>
            <a:pPr>
              <a:buFont typeface="Arial"/>
              <a:buChar char="•"/>
            </a:pPr>
            <a:r>
              <a:rPr lang="en-US" dirty="0" smtClean="0">
                <a:solidFill>
                  <a:srgbClr val="000000"/>
                </a:solidFill>
                <a:effectLst/>
              </a:rPr>
              <a:t>Tell students they are going to act out the Microprocessor Hardware role-play they saw in the video</a:t>
            </a:r>
          </a:p>
          <a:p>
            <a:pPr>
              <a:buFont typeface="Arial"/>
              <a:buChar char="•"/>
            </a:pPr>
            <a:r>
              <a:rPr lang="en-US" dirty="0" smtClean="0">
                <a:solidFill>
                  <a:srgbClr val="000000"/>
                </a:solidFill>
                <a:effectLst/>
              </a:rPr>
              <a:t>Assign students to the roles a “Fetch”, Decode” and “Execute”. Fetch and Decode should be one person each. Execute can be two to four students depending on the class size (if less than four, double up “addition”, “subtraction”, “multiplication” or “division” roles)</a:t>
            </a:r>
          </a:p>
          <a:p>
            <a:pPr>
              <a:buFont typeface="Arial"/>
              <a:buChar char="•"/>
            </a:pPr>
            <a:r>
              <a:rPr lang="en-US" dirty="0" smtClean="0">
                <a:solidFill>
                  <a:srgbClr val="000000"/>
                </a:solidFill>
                <a:effectLst/>
              </a:rPr>
              <a:t>Slide 6: Fetch’s job is to search through the recipe box (our instruction cache) and find the required instruction sheet. To start the Lab, the teacher will call out one of the numbers from page 19</a:t>
            </a:r>
          </a:p>
          <a:p>
            <a:pPr>
              <a:buFont typeface="Arial"/>
              <a:buChar char="•"/>
            </a:pPr>
            <a:r>
              <a:rPr lang="en-US" dirty="0" smtClean="0">
                <a:solidFill>
                  <a:srgbClr val="000000"/>
                </a:solidFill>
                <a:effectLst/>
              </a:rPr>
              <a:t>Slide 7: Fetch hands the folded instruction to Decode, who opens it up to find 10 lines of gibberish</a:t>
            </a:r>
          </a:p>
          <a:p>
            <a:pPr>
              <a:buFont typeface="Arial"/>
              <a:buChar char="•"/>
            </a:pPr>
            <a:r>
              <a:rPr lang="en-US" dirty="0" smtClean="0">
                <a:solidFill>
                  <a:srgbClr val="000000"/>
                </a:solidFill>
                <a:effectLst/>
              </a:rPr>
              <a:t>Slide 8: Decode opens the sheet one fold and decodes the gibberish to find the word “addition”, “subtraction”, “multiplication” or “division”. Once found, Decode hands the sheet to the appropriate person in Execute who handles that type of mathematical operation</a:t>
            </a:r>
          </a:p>
          <a:p>
            <a:pPr>
              <a:buFont typeface="Arial"/>
              <a:buChar char="•"/>
            </a:pPr>
            <a:endParaRPr lang="en-US" dirty="0" smtClean="0">
              <a:solidFill>
                <a:srgbClr val="000000"/>
              </a:solidFill>
              <a:effectLst/>
            </a:endParaRPr>
          </a:p>
          <a:p>
            <a:pPr>
              <a:buFont typeface="Arial"/>
              <a:buChar char="•"/>
            </a:pPr>
            <a:r>
              <a:rPr lang="en-US" b="1" dirty="0" smtClean="0">
                <a:solidFill>
                  <a:srgbClr val="000000"/>
                </a:solidFill>
                <a:effectLst/>
              </a:rPr>
              <a:t>Slide 9: Execute opens the sheet one fold and proceeds to solve the math question. Once solved, Execute yells out the answer. (The teacher should use sheet 19 to ensure the correct answer is given before proceeding)</a:t>
            </a:r>
          </a:p>
          <a:p>
            <a:pPr>
              <a:buFont typeface="Arial"/>
              <a:buChar char="•"/>
            </a:pPr>
            <a:endParaRPr lang="en-US" dirty="0" smtClean="0">
              <a:solidFill>
                <a:srgbClr val="000000"/>
              </a:solidFill>
              <a:effectLst/>
            </a:endParaRPr>
          </a:p>
          <a:p>
            <a:pPr>
              <a:buFont typeface="Arial"/>
              <a:buChar char="•"/>
            </a:pPr>
            <a:r>
              <a:rPr lang="en-US" dirty="0" smtClean="0">
                <a:solidFill>
                  <a:srgbClr val="000000"/>
                </a:solidFill>
                <a:effectLst/>
              </a:rPr>
              <a:t>Slide 10: As soon as Fetch hears the number called by Execute, Fetch immediately begins looking for that number instruction.</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19</a:t>
            </a:fld>
            <a:endParaRPr lang="en-US"/>
          </a:p>
        </p:txBody>
      </p:sp>
    </p:spTree>
    <p:extLst>
      <p:ext uri="{BB962C8B-B14F-4D97-AF65-F5344CB8AC3E}">
        <p14:creationId xmlns="" xmlns:p14="http://schemas.microsoft.com/office/powerpoint/2010/main" val="350688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Student Preparation (use </a:t>
            </a:r>
            <a:r>
              <a:rPr lang="en-US" b="1" dirty="0" smtClean="0">
                <a:solidFill>
                  <a:srgbClr val="000000"/>
                </a:solidFill>
                <a:effectLst/>
                <a:hlinkClick r:id="rId3"/>
              </a:rPr>
              <a:t>Microprocessor PPT </a:t>
            </a:r>
            <a:r>
              <a:rPr lang="en-US" dirty="0" smtClean="0">
                <a:effectLst/>
              </a:rPr>
              <a:t>[12]file: slides 6 -10 )</a:t>
            </a:r>
          </a:p>
          <a:p>
            <a:pPr>
              <a:buFont typeface="Arial"/>
              <a:buChar char="•"/>
            </a:pPr>
            <a:r>
              <a:rPr lang="en-US" dirty="0" smtClean="0">
                <a:solidFill>
                  <a:srgbClr val="000000"/>
                </a:solidFill>
                <a:effectLst/>
              </a:rPr>
              <a:t>Tell students they are going to act out the Microprocessor Hardware role-play they saw in the video</a:t>
            </a:r>
          </a:p>
          <a:p>
            <a:pPr>
              <a:buFont typeface="Arial"/>
              <a:buChar char="•"/>
            </a:pPr>
            <a:r>
              <a:rPr lang="en-US" dirty="0" smtClean="0">
                <a:solidFill>
                  <a:srgbClr val="000000"/>
                </a:solidFill>
                <a:effectLst/>
              </a:rPr>
              <a:t>Assign students to the roles a “Fetch”, Decode” and “Execute”. Fetch and Decode should be one person each. Execute can be two to four students depending on the class size (if less than four, double up “addition”, “subtraction”, “multiplication” or “division” roles)</a:t>
            </a:r>
          </a:p>
          <a:p>
            <a:pPr>
              <a:buFont typeface="Arial"/>
              <a:buChar char="•"/>
            </a:pPr>
            <a:r>
              <a:rPr lang="en-US" dirty="0" smtClean="0">
                <a:solidFill>
                  <a:srgbClr val="000000"/>
                </a:solidFill>
                <a:effectLst/>
              </a:rPr>
              <a:t>Slide 6: Fetch’s job is to search through the recipe box (our instruction cache) and find the required instruction sheet. To start the Lab, the teacher will call out one of the numbers from page 19</a:t>
            </a:r>
          </a:p>
          <a:p>
            <a:pPr>
              <a:buFont typeface="Arial"/>
              <a:buChar char="•"/>
            </a:pPr>
            <a:r>
              <a:rPr lang="en-US" dirty="0" smtClean="0">
                <a:solidFill>
                  <a:srgbClr val="000000"/>
                </a:solidFill>
                <a:effectLst/>
              </a:rPr>
              <a:t>Slide 7: Fetch hands the folded instruction to Decode, who opens it up to find 10 lines of gibberish</a:t>
            </a:r>
          </a:p>
          <a:p>
            <a:pPr>
              <a:buFont typeface="Arial"/>
              <a:buChar char="•"/>
            </a:pPr>
            <a:r>
              <a:rPr lang="en-US" dirty="0" smtClean="0">
                <a:solidFill>
                  <a:srgbClr val="000000"/>
                </a:solidFill>
                <a:effectLst/>
              </a:rPr>
              <a:t>Slide 8: Decode opens the sheet one fold and decodes the gibberish to find the word “addition”, “subtraction”, “multiplication” or “division”. Once found, Decode hands the sheet to the appropriate person in Execute who handles that type of mathematical operation</a:t>
            </a:r>
          </a:p>
          <a:p>
            <a:pPr>
              <a:buFont typeface="Arial"/>
              <a:buChar char="•"/>
            </a:pPr>
            <a:r>
              <a:rPr lang="en-US" dirty="0" smtClean="0">
                <a:solidFill>
                  <a:srgbClr val="000000"/>
                </a:solidFill>
                <a:effectLst/>
              </a:rPr>
              <a:t>Slide 9: Execute opens the sheet one fold and proceeds to solve the math question. Once solved, Execute yells out the answer. (The teacher should use sheet 19 to ensure the correct answer is given before proceeding)</a:t>
            </a:r>
          </a:p>
          <a:p>
            <a:pPr>
              <a:buFont typeface="Arial"/>
              <a:buChar char="•"/>
            </a:pPr>
            <a:endParaRPr lang="en-US" b="1" dirty="0" smtClean="0">
              <a:solidFill>
                <a:srgbClr val="000000"/>
              </a:solidFill>
              <a:effectLst/>
            </a:endParaRPr>
          </a:p>
          <a:p>
            <a:pPr>
              <a:buFont typeface="Arial"/>
              <a:buChar char="•"/>
            </a:pPr>
            <a:r>
              <a:rPr lang="en-US" b="1" dirty="0" smtClean="0">
                <a:solidFill>
                  <a:srgbClr val="000000"/>
                </a:solidFill>
                <a:effectLst/>
              </a:rPr>
              <a:t>Slide 10: As soon as Fetch hears the number called by Execute, Fetch immediately begins looking for that number instruction.</a:t>
            </a:r>
          </a:p>
          <a:p>
            <a:endParaRPr lang="en-US" dirty="0" smtClean="0"/>
          </a:p>
          <a:p>
            <a:endParaRPr lang="en-US" dirty="0" smtClean="0"/>
          </a:p>
          <a:p>
            <a:r>
              <a:rPr lang="en-US" b="1" i="1" u="sng" dirty="0" smtClean="0">
                <a:effectLst/>
              </a:rPr>
              <a:t>Lab Analysis </a:t>
            </a:r>
            <a:endParaRPr lang="en-US" b="1" i="1" dirty="0" smtClean="0">
              <a:effectLst/>
            </a:endParaRPr>
          </a:p>
          <a:p>
            <a:r>
              <a:rPr lang="en-US" b="1" dirty="0" smtClean="0">
                <a:effectLst/>
              </a:rPr>
              <a:t>Hardware</a:t>
            </a:r>
          </a:p>
          <a:p>
            <a:pPr>
              <a:buFont typeface="Arial"/>
              <a:buChar char="•"/>
            </a:pPr>
            <a:r>
              <a:rPr lang="en-US" dirty="0" smtClean="0">
                <a:solidFill>
                  <a:srgbClr val="000000"/>
                </a:solidFill>
                <a:effectLst/>
              </a:rPr>
              <a:t>Have the fastest team exercise their bragging rights</a:t>
            </a:r>
          </a:p>
          <a:p>
            <a:pPr>
              <a:buFont typeface="Arial"/>
              <a:buChar char="•"/>
            </a:pPr>
            <a:r>
              <a:rPr lang="en-US" dirty="0" smtClean="0">
                <a:solidFill>
                  <a:srgbClr val="000000"/>
                </a:solidFill>
                <a:effectLst/>
              </a:rPr>
              <a:t>Use the fastest time to calculate how many seconds per instruction the team performance represented (typically 30 to 50 sec/</a:t>
            </a:r>
            <a:r>
              <a:rPr lang="en-US" dirty="0" err="1" smtClean="0">
                <a:solidFill>
                  <a:srgbClr val="000000"/>
                </a:solidFill>
                <a:effectLst/>
              </a:rPr>
              <a:t>instr</a:t>
            </a:r>
            <a:r>
              <a:rPr lang="en-US" dirty="0" smtClean="0">
                <a:solidFill>
                  <a:srgbClr val="000000"/>
                </a:solidFill>
                <a:effectLst/>
              </a:rPr>
              <a:t>)</a:t>
            </a:r>
          </a:p>
          <a:p>
            <a:pPr>
              <a:buFont typeface="Arial"/>
              <a:buChar char="•"/>
            </a:pPr>
            <a:r>
              <a:rPr lang="en-US" dirty="0" smtClean="0">
                <a:solidFill>
                  <a:srgbClr val="000000"/>
                </a:solidFill>
                <a:effectLst/>
              </a:rPr>
              <a:t>Scenario: Your fastest Hardware Lab Team comes to school and does fetch-decode-execute every class, all day long (6 hours per day). Have students guess how long they think this team would take to complete what a modern processor can do in just one second.</a:t>
            </a:r>
          </a:p>
          <a:p>
            <a:pPr>
              <a:buFont typeface="Arial"/>
              <a:buChar char="•"/>
            </a:pPr>
            <a:r>
              <a:rPr lang="en-US" dirty="0" smtClean="0">
                <a:solidFill>
                  <a:srgbClr val="000000"/>
                </a:solidFill>
                <a:effectLst/>
              </a:rPr>
              <a:t>A well written program can run at roughly 1 </a:t>
            </a:r>
            <a:r>
              <a:rPr lang="en-US" dirty="0" err="1" smtClean="0">
                <a:solidFill>
                  <a:srgbClr val="000000"/>
                </a:solidFill>
                <a:effectLst/>
              </a:rPr>
              <a:t>instr</a:t>
            </a:r>
            <a:r>
              <a:rPr lang="en-US" dirty="0" smtClean="0">
                <a:solidFill>
                  <a:srgbClr val="000000"/>
                </a:solidFill>
                <a:effectLst/>
              </a:rPr>
              <a:t>/cycle on a modern microprocessor</a:t>
            </a:r>
          </a:p>
          <a:p>
            <a:pPr>
              <a:buFont typeface="Arial"/>
              <a:buChar char="•"/>
            </a:pPr>
            <a:r>
              <a:rPr lang="en-US" dirty="0" smtClean="0">
                <a:solidFill>
                  <a:srgbClr val="000000"/>
                </a:solidFill>
                <a:effectLst/>
              </a:rPr>
              <a:t>A modern </a:t>
            </a:r>
            <a:r>
              <a:rPr lang="en-US" b="1" dirty="0" smtClean="0">
                <a:solidFill>
                  <a:srgbClr val="000000"/>
                </a:solidFill>
                <a:effectLst/>
              </a:rPr>
              <a:t>Quad</a:t>
            </a:r>
            <a:r>
              <a:rPr lang="en-US" dirty="0" smtClean="0">
                <a:solidFill>
                  <a:srgbClr val="000000"/>
                </a:solidFill>
                <a:effectLst/>
              </a:rPr>
              <a:t> Core Microprocessor can run at 3.3GHz (3,300,000,000 cycles per second) with each core (a complete processor) running independently.</a:t>
            </a:r>
          </a:p>
          <a:p>
            <a:pPr>
              <a:buFont typeface="Arial"/>
              <a:buChar char="•"/>
            </a:pPr>
            <a:r>
              <a:rPr lang="en-US" dirty="0" smtClean="0">
                <a:solidFill>
                  <a:srgbClr val="000000"/>
                </a:solidFill>
                <a:effectLst/>
              </a:rPr>
              <a:t>So modern processor can run 13,200,000,000 </a:t>
            </a:r>
            <a:r>
              <a:rPr lang="en-US" dirty="0" err="1" smtClean="0">
                <a:solidFill>
                  <a:srgbClr val="000000"/>
                </a:solidFill>
                <a:effectLst/>
              </a:rPr>
              <a:t>instr</a:t>
            </a:r>
            <a:r>
              <a:rPr lang="en-US" dirty="0" smtClean="0">
                <a:solidFill>
                  <a:srgbClr val="000000"/>
                </a:solidFill>
                <a:effectLst/>
              </a:rPr>
              <a:t>/sec (3.3G x 4)</a:t>
            </a:r>
          </a:p>
          <a:p>
            <a:pPr>
              <a:buFont typeface="Arial"/>
              <a:buChar char="•"/>
            </a:pPr>
            <a:r>
              <a:rPr lang="en-US" dirty="0" smtClean="0">
                <a:solidFill>
                  <a:srgbClr val="000000"/>
                </a:solidFill>
                <a:effectLst/>
              </a:rPr>
              <a:t>Solution: assuming fastest team is 40 sec/</a:t>
            </a:r>
            <a:r>
              <a:rPr lang="en-US" dirty="0" err="1" smtClean="0">
                <a:solidFill>
                  <a:srgbClr val="000000"/>
                </a:solidFill>
                <a:effectLst/>
              </a:rPr>
              <a:t>instr</a:t>
            </a:r>
            <a:r>
              <a:rPr lang="en-US" dirty="0" smtClean="0">
                <a:solidFill>
                  <a:srgbClr val="000000"/>
                </a:solidFill>
                <a:effectLst/>
              </a:rPr>
              <a:t>, 216,000 sec/school day, 175 school days per year, ~~ 140,000 years!!! And that was the fastest team!</a:t>
            </a:r>
          </a:p>
          <a:p>
            <a:pPr>
              <a:buFont typeface="Arial"/>
              <a:buChar char="•"/>
            </a:pPr>
            <a:r>
              <a:rPr lang="en-US" dirty="0" smtClean="0">
                <a:solidFill>
                  <a:srgbClr val="000000"/>
                </a:solidFill>
                <a:effectLst/>
              </a:rPr>
              <a:t>Modern processors execute instructions at incredible speeds.</a:t>
            </a:r>
          </a:p>
          <a:p>
            <a:pPr>
              <a:buFont typeface="Arial"/>
              <a:buChar char="•"/>
            </a:pPr>
            <a:r>
              <a:rPr lang="en-US" dirty="0" smtClean="0">
                <a:solidFill>
                  <a:srgbClr val="000000"/>
                </a:solidFill>
                <a:effectLst/>
              </a:rPr>
              <a:t>This is the “faster” part of Moore’s Law’s “Better, Faster, Cheaper” (see Moore's Law lesson)</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20</a:t>
            </a:fld>
            <a:endParaRPr lang="en-US"/>
          </a:p>
        </p:txBody>
      </p:sp>
    </p:spTree>
    <p:extLst>
      <p:ext uri="{BB962C8B-B14F-4D97-AF65-F5344CB8AC3E}">
        <p14:creationId xmlns="" xmlns:p14="http://schemas.microsoft.com/office/powerpoint/2010/main" val="19987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effectLst/>
              </a:rPr>
              <a:t>Software Lab </a:t>
            </a:r>
          </a:p>
          <a:p>
            <a:endParaRPr lang="en-US" dirty="0" smtClean="0">
              <a:effectLst/>
            </a:endParaRPr>
          </a:p>
          <a:p>
            <a:r>
              <a:rPr lang="en-US" b="1" dirty="0" smtClean="0">
                <a:effectLst/>
              </a:rPr>
              <a:t>Supplies</a:t>
            </a:r>
          </a:p>
          <a:p>
            <a:pPr>
              <a:buFont typeface="Arial"/>
              <a:buChar char="•"/>
            </a:pPr>
            <a:r>
              <a:rPr lang="en-US" dirty="0" smtClean="0">
                <a:solidFill>
                  <a:srgbClr val="000000"/>
                </a:solidFill>
                <a:effectLst/>
              </a:rPr>
              <a:t>Several copies of page 2 (one per software team)</a:t>
            </a:r>
          </a:p>
          <a:p>
            <a:pPr>
              <a:buFont typeface="Arial"/>
              <a:buChar char="•"/>
            </a:pPr>
            <a:r>
              <a:rPr lang="en-US" dirty="0" smtClean="0">
                <a:solidFill>
                  <a:srgbClr val="000000"/>
                </a:solidFill>
                <a:effectLst/>
              </a:rPr>
              <a:t>Peanut Butter in jar (or </a:t>
            </a:r>
            <a:r>
              <a:rPr lang="en-US" dirty="0" err="1" smtClean="0">
                <a:solidFill>
                  <a:srgbClr val="000000"/>
                </a:solidFill>
                <a:effectLst/>
              </a:rPr>
              <a:t>Nutella,or</a:t>
            </a:r>
            <a:r>
              <a:rPr lang="en-US" dirty="0" smtClean="0">
                <a:solidFill>
                  <a:srgbClr val="000000"/>
                </a:solidFill>
                <a:effectLst/>
              </a:rPr>
              <a:t> butter, if allergies are an issue), Jam in Jar, Bread in bag with plastic twist seal, Plate, Knife, Spoon and Desk</a:t>
            </a:r>
          </a:p>
          <a:p>
            <a:pPr>
              <a:buFont typeface="Arial"/>
              <a:buChar char="•"/>
            </a:pPr>
            <a:endParaRPr lang="en-US" dirty="0" smtClean="0">
              <a:solidFill>
                <a:srgbClr val="000000"/>
              </a:solidFill>
              <a:effectLst/>
            </a:endParaRPr>
          </a:p>
          <a:p>
            <a:r>
              <a:rPr lang="en-US" b="1" dirty="0" smtClean="0">
                <a:effectLst/>
              </a:rPr>
              <a:t>Supply Preparation</a:t>
            </a:r>
          </a:p>
          <a:p>
            <a:pPr>
              <a:buFont typeface="Arial"/>
              <a:buChar char="•"/>
            </a:pPr>
            <a:r>
              <a:rPr lang="en-US" dirty="0" smtClean="0">
                <a:solidFill>
                  <a:srgbClr val="000000"/>
                </a:solidFill>
                <a:effectLst/>
              </a:rPr>
              <a:t>Ensure jar lids can be opened easily and that bread bag can be opened grasping bag with one hand and twisting the seal with the other hand</a:t>
            </a:r>
          </a:p>
          <a:p>
            <a:pPr>
              <a:buFont typeface="Arial"/>
              <a:buChar char="•"/>
            </a:pPr>
            <a:r>
              <a:rPr lang="en-US" dirty="0" smtClean="0">
                <a:solidFill>
                  <a:srgbClr val="000000"/>
                </a:solidFill>
                <a:effectLst/>
              </a:rPr>
              <a:t>Note: if peanut allergies are an issue, the material can be modified to create a “Butter and Jam Sandwich Processor”</a:t>
            </a:r>
          </a:p>
          <a:p>
            <a:pPr>
              <a:buFont typeface="Arial"/>
              <a:buChar char="•"/>
            </a:pPr>
            <a:endParaRPr lang="en-US" dirty="0" smtClean="0">
              <a:solidFill>
                <a:srgbClr val="000000"/>
              </a:solidFill>
              <a:effectLst/>
            </a:endParaRPr>
          </a:p>
          <a:p>
            <a:r>
              <a:rPr lang="en-US" b="1" dirty="0" smtClean="0">
                <a:effectLst/>
              </a:rPr>
              <a:t>Student Preparation </a:t>
            </a:r>
            <a:r>
              <a:rPr lang="en-US" dirty="0" smtClean="0">
                <a:effectLst/>
              </a:rPr>
              <a:t>((use </a:t>
            </a:r>
            <a:r>
              <a:rPr lang="en-US" b="1" dirty="0" smtClean="0">
                <a:solidFill>
                  <a:srgbClr val="000000"/>
                </a:solidFill>
                <a:effectLst/>
                <a:hlinkClick r:id="rId3"/>
              </a:rPr>
              <a:t>Microprocessor PPT </a:t>
            </a:r>
            <a:r>
              <a:rPr lang="en-US" dirty="0" smtClean="0">
                <a:solidFill>
                  <a:srgbClr val="000000"/>
                </a:solidFill>
                <a:effectLst/>
                <a:hlinkClick r:id="rId3"/>
              </a:rPr>
              <a:t>file:</a:t>
            </a:r>
            <a:r>
              <a:rPr lang="en-US" dirty="0" smtClean="0">
                <a:effectLst/>
              </a:rPr>
              <a:t> [12] slides 11 &amp; 12 )</a:t>
            </a:r>
          </a:p>
          <a:p>
            <a:pPr>
              <a:buFont typeface="Arial"/>
              <a:buChar char="•"/>
            </a:pPr>
            <a:r>
              <a:rPr lang="en-US" dirty="0" smtClean="0">
                <a:solidFill>
                  <a:srgbClr val="000000"/>
                </a:solidFill>
                <a:effectLst/>
              </a:rPr>
              <a:t>Tell students they are going to write machine language instructions for a very special processor: The Peanut Butter and Jam Sandwich Processor (a.k.a. the teacher)</a:t>
            </a:r>
          </a:p>
          <a:p>
            <a:pPr>
              <a:buFont typeface="Arial"/>
              <a:buChar char="•"/>
            </a:pPr>
            <a:r>
              <a:rPr lang="en-US" dirty="0" smtClean="0">
                <a:solidFill>
                  <a:srgbClr val="000000"/>
                </a:solidFill>
                <a:effectLst/>
              </a:rPr>
              <a:t>Like any processor, the PB&amp;JSP has a syntax which it adheres to strictly</a:t>
            </a:r>
          </a:p>
          <a:p>
            <a:pPr>
              <a:buFont typeface="Arial"/>
              <a:buChar char="•"/>
            </a:pPr>
            <a:r>
              <a:rPr lang="en-US" dirty="0" smtClean="0">
                <a:solidFill>
                  <a:srgbClr val="000000"/>
                </a:solidFill>
                <a:effectLst/>
              </a:rPr>
              <a:t>Each instruction must consist of a Register, a Command and a Resource (in that order)</a:t>
            </a:r>
          </a:p>
          <a:p>
            <a:pPr>
              <a:buFont typeface="Arial"/>
              <a:buChar char="•"/>
            </a:pPr>
            <a:r>
              <a:rPr lang="en-US" dirty="0" smtClean="0">
                <a:solidFill>
                  <a:srgbClr val="000000"/>
                </a:solidFill>
                <a:effectLst/>
              </a:rPr>
              <a:t>The processor only recognizes two Registers, four Commands and 13 Resources</a:t>
            </a:r>
          </a:p>
          <a:p>
            <a:pPr>
              <a:buFont typeface="Arial"/>
              <a:buChar char="•"/>
            </a:pPr>
            <a:r>
              <a:rPr lang="en-US" dirty="0" smtClean="0">
                <a:solidFill>
                  <a:srgbClr val="000000"/>
                </a:solidFill>
                <a:effectLst/>
              </a:rPr>
              <a:t>The processor will crash if any words other than these are used</a:t>
            </a:r>
          </a:p>
          <a:p>
            <a:pPr>
              <a:buFont typeface="Arial"/>
              <a:buChar char="•"/>
            </a:pPr>
            <a:r>
              <a:rPr lang="en-US" dirty="0" smtClean="0">
                <a:solidFill>
                  <a:srgbClr val="000000"/>
                </a:solidFill>
                <a:effectLst/>
              </a:rPr>
              <a:t>The processor will crash if any instruction does not follow the syntax</a:t>
            </a:r>
          </a:p>
          <a:p>
            <a:pPr>
              <a:buFont typeface="Arial"/>
              <a:buChar char="•"/>
            </a:pPr>
            <a:r>
              <a:rPr lang="en-US" dirty="0" smtClean="0">
                <a:solidFill>
                  <a:srgbClr val="000000"/>
                </a:solidFill>
                <a:effectLst/>
              </a:rPr>
              <a:t>The processor will crash if any instruction conflicts with previous instructions</a:t>
            </a:r>
          </a:p>
          <a:p>
            <a:pPr>
              <a:buFont typeface="Arial"/>
              <a:buChar char="•"/>
            </a:pPr>
            <a:r>
              <a:rPr lang="en-US" dirty="0" smtClean="0">
                <a:solidFill>
                  <a:srgbClr val="000000"/>
                </a:solidFill>
                <a:effectLst/>
              </a:rPr>
              <a:t>The processor will crash if any instruction cannot be carried because a required preceding instruction was omitted</a:t>
            </a:r>
          </a:p>
          <a:p>
            <a:pPr>
              <a:buFont typeface="Arial"/>
              <a:buChar char="•"/>
            </a:pPr>
            <a:r>
              <a:rPr lang="en-US" dirty="0" smtClean="0">
                <a:solidFill>
                  <a:srgbClr val="000000"/>
                </a:solidFill>
                <a:effectLst/>
              </a:rPr>
              <a:t>All instructions must be in written down and read verbatim by the student – abbreviations may be used</a:t>
            </a:r>
          </a:p>
          <a:p>
            <a:pPr>
              <a:buFont typeface="Arial"/>
              <a:buChar char="•"/>
            </a:pPr>
            <a:r>
              <a:rPr lang="en-US" b="1" dirty="0" smtClean="0">
                <a:solidFill>
                  <a:srgbClr val="000000"/>
                </a:solidFill>
                <a:effectLst/>
              </a:rPr>
              <a:t>Slide 12 </a:t>
            </a:r>
            <a:r>
              <a:rPr lang="en-US" dirty="0" smtClean="0">
                <a:solidFill>
                  <a:srgbClr val="000000"/>
                </a:solidFill>
                <a:effectLst/>
              </a:rPr>
              <a:t>contains two sample instruction to give students a feel for the syntax</a:t>
            </a:r>
          </a:p>
          <a:p>
            <a:pPr>
              <a:buFont typeface="Arial"/>
              <a:buChar char="•"/>
            </a:pPr>
            <a:endParaRPr lang="en-US" dirty="0" smtClean="0">
              <a:solidFill>
                <a:srgbClr val="000000"/>
              </a:solidFill>
              <a:effectLst/>
            </a:endParaRPr>
          </a:p>
          <a:p>
            <a:r>
              <a:rPr lang="en-US" b="1" dirty="0" smtClean="0">
                <a:effectLst/>
              </a:rPr>
              <a:t>Running the Lab</a:t>
            </a:r>
          </a:p>
          <a:p>
            <a:pPr>
              <a:buFont typeface="Arial"/>
              <a:buChar char="•"/>
            </a:pPr>
            <a:r>
              <a:rPr lang="en-US" dirty="0" smtClean="0">
                <a:solidFill>
                  <a:srgbClr val="000000"/>
                </a:solidFill>
                <a:effectLst/>
              </a:rPr>
              <a:t>To prevent students from making corrections on-the-fly, have the student who is reading the instructions face away from the processor, or have another team read the instructions</a:t>
            </a:r>
          </a:p>
          <a:p>
            <a:pPr>
              <a:buFont typeface="Arial"/>
              <a:buChar char="•"/>
            </a:pPr>
            <a:r>
              <a:rPr lang="en-US" dirty="0" smtClean="0">
                <a:solidFill>
                  <a:srgbClr val="000000"/>
                </a:solidFill>
                <a:effectLst/>
              </a:rPr>
              <a:t>Cycle through the teams quickly – as soon as faulty instruction is encountered, have that team sit down and work on a fix, while another “runs their code”.</a:t>
            </a:r>
          </a:p>
          <a:p>
            <a:pPr>
              <a:buFont typeface="Arial"/>
              <a:buChar char="•"/>
            </a:pPr>
            <a:r>
              <a:rPr lang="en-US" dirty="0" smtClean="0">
                <a:solidFill>
                  <a:srgbClr val="000000"/>
                </a:solidFill>
                <a:effectLst/>
              </a:rPr>
              <a:t>Run as many iterations as desired. The goal is to have student realize that something as intuitive to them as making a sandwich is very tedious to accomplish in the simple and limited machine language of a processor.</a:t>
            </a:r>
          </a:p>
          <a:p>
            <a:pPr>
              <a:buFont typeface="Arial"/>
              <a:buChar char="•"/>
            </a:pPr>
            <a:endParaRPr lang="en-US" dirty="0" smtClean="0">
              <a:solidFill>
                <a:srgbClr val="000000"/>
              </a:solidFill>
              <a:effectLst/>
            </a:endParaRPr>
          </a:p>
          <a:p>
            <a:pPr>
              <a:buFont typeface="Arial"/>
              <a:buChar char="•"/>
            </a:pPr>
            <a:r>
              <a:rPr lang="en-US" b="1" u="sng" dirty="0" smtClean="0">
                <a:effectLst/>
              </a:rPr>
              <a:t>Lab Analysis </a:t>
            </a:r>
          </a:p>
          <a:p>
            <a:r>
              <a:rPr lang="en-US" b="1" dirty="0" smtClean="0">
                <a:effectLst/>
              </a:rPr>
              <a:t> Software</a:t>
            </a:r>
          </a:p>
          <a:p>
            <a:pPr>
              <a:buFont typeface="Arial"/>
              <a:buChar char="•"/>
            </a:pPr>
            <a:r>
              <a:rPr lang="en-US" dirty="0" smtClean="0">
                <a:solidFill>
                  <a:srgbClr val="000000"/>
                </a:solidFill>
                <a:effectLst/>
              </a:rPr>
              <a:t>Every member of every software team knew how to make a peanut butter and jam sandwich, so ask them why the Lab was so challenging?</a:t>
            </a:r>
          </a:p>
          <a:p>
            <a:pPr>
              <a:buFont typeface="Arial"/>
              <a:buChar char="•"/>
            </a:pPr>
            <a:r>
              <a:rPr lang="en-US" dirty="0" smtClean="0">
                <a:solidFill>
                  <a:srgbClr val="000000"/>
                </a:solidFill>
                <a:effectLst/>
              </a:rPr>
              <a:t>You should get passionate responses that fall into one of the three “very” categories from the PPT – Very Simple Instructions, Very Few Instructions, and Very Precise Instructions</a:t>
            </a:r>
          </a:p>
          <a:p>
            <a:pPr>
              <a:buFont typeface="Arial"/>
              <a:buChar char="•"/>
            </a:pPr>
            <a:r>
              <a:rPr lang="en-US" dirty="0" smtClean="0">
                <a:solidFill>
                  <a:srgbClr val="000000"/>
                </a:solidFill>
                <a:effectLst/>
              </a:rPr>
              <a:t>Explain that with more time and effort (and much debugging and tweaking), students could come up with about 60 instruction that would do the job.</a:t>
            </a:r>
          </a:p>
          <a:p>
            <a:pPr>
              <a:buFont typeface="Arial"/>
              <a:buChar char="•"/>
            </a:pPr>
            <a:endParaRPr lang="en-US" b="1" u="none" dirty="0" smtClean="0">
              <a:solidFill>
                <a:srgbClr val="000000"/>
              </a:solidFill>
              <a:effectLst/>
            </a:endParaRPr>
          </a:p>
          <a:p>
            <a:r>
              <a:rPr lang="en-US" i="1" u="sng" dirty="0" smtClean="0">
                <a:effectLst/>
              </a:rPr>
              <a:t>Conclusion</a:t>
            </a:r>
          </a:p>
          <a:p>
            <a:pPr>
              <a:buFont typeface="Arial"/>
              <a:buChar char="•"/>
            </a:pPr>
            <a:r>
              <a:rPr lang="en-US" dirty="0" smtClean="0">
                <a:solidFill>
                  <a:srgbClr val="000000"/>
                </a:solidFill>
                <a:effectLst/>
              </a:rPr>
              <a:t>Although it would take a lot of work to get the 100 or so instruction correct, if the Peanut Butter &amp; Jam Sandwich Processor ran as fast as a modern Quad Core Processor, you could make 132 million sandwiches every second! (3.3G x 4 / 100)</a:t>
            </a:r>
          </a:p>
          <a:p>
            <a:pPr>
              <a:buFont typeface="Arial"/>
              <a:buChar char="•"/>
            </a:pPr>
            <a:r>
              <a:rPr lang="en-US" dirty="0" smtClean="0">
                <a:solidFill>
                  <a:srgbClr val="000000"/>
                </a:solidFill>
                <a:effectLst/>
              </a:rPr>
              <a:t>This is the magic of microprocessors: For software engineers they are tediously, annoyingly and frustratingly “stupid”, BUT, they are incredibly (almost inconceivably) fast.</a:t>
            </a:r>
          </a:p>
          <a:p>
            <a:pPr>
              <a:buFont typeface="Arial"/>
              <a:buChar char="•"/>
            </a:pPr>
            <a:r>
              <a:rPr lang="en-US" dirty="0" smtClean="0">
                <a:solidFill>
                  <a:srgbClr val="000000"/>
                </a:solidFill>
                <a:effectLst/>
              </a:rPr>
              <a:t>Microprocessor’s make up for their “stupidity” with their speed – and perform all the amazing feats we have come to appreciate and depend upon.</a:t>
            </a:r>
          </a:p>
          <a:p>
            <a:pPr>
              <a:buFont typeface="Arial"/>
              <a:buChar char="•"/>
            </a:pPr>
            <a:endParaRPr lang="en-US" b="1" u="none"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21</a:t>
            </a:fld>
            <a:endParaRPr lang="en-US"/>
          </a:p>
        </p:txBody>
      </p:sp>
    </p:spTree>
    <p:extLst>
      <p:ext uri="{BB962C8B-B14F-4D97-AF65-F5344CB8AC3E}">
        <p14:creationId xmlns="" xmlns:p14="http://schemas.microsoft.com/office/powerpoint/2010/main" val="7324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D41A3-1F29-438C-BDEF-0DCCD83287C5}" type="slidenum">
              <a:rPr lang="en-US" smtClean="0"/>
              <a:pPr/>
              <a:t>23</a:t>
            </a:fld>
            <a:endParaRPr lang="en-US"/>
          </a:p>
        </p:txBody>
      </p:sp>
    </p:spTree>
    <p:extLst>
      <p:ext uri="{BB962C8B-B14F-4D97-AF65-F5344CB8AC3E}">
        <p14:creationId xmlns="" xmlns:p14="http://schemas.microsoft.com/office/powerpoint/2010/main" val="349414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Unit review.  </a:t>
            </a:r>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24</a:t>
            </a:fld>
            <a:endParaRPr lang="en-US">
              <a:solidFill>
                <a:prstClr val="black"/>
              </a:solidFill>
            </a:endParaRPr>
          </a:p>
        </p:txBody>
      </p:sp>
    </p:spTree>
    <p:extLst>
      <p:ext uri="{BB962C8B-B14F-4D97-AF65-F5344CB8AC3E}">
        <p14:creationId xmlns="" xmlns:p14="http://schemas.microsoft.com/office/powerpoint/2010/main" val="94330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2</a:t>
            </a:fld>
            <a:endParaRPr lang="en-US">
              <a:solidFill>
                <a:prstClr val="black"/>
              </a:solidFill>
            </a:endParaRPr>
          </a:p>
        </p:txBody>
      </p:sp>
    </p:spTree>
    <p:extLst>
      <p:ext uri="{BB962C8B-B14F-4D97-AF65-F5344CB8AC3E}">
        <p14:creationId xmlns="" xmlns:p14="http://schemas.microsoft.com/office/powerpoint/2010/main" val="315763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a:t>
            </a:fld>
            <a:endParaRPr lang="en-US">
              <a:solidFill>
                <a:prstClr val="black"/>
              </a:solidFill>
            </a:endParaRPr>
          </a:p>
        </p:txBody>
      </p:sp>
    </p:spTree>
    <p:extLst>
      <p:ext uri="{BB962C8B-B14F-4D97-AF65-F5344CB8AC3E}">
        <p14:creationId xmlns="" xmlns:p14="http://schemas.microsoft.com/office/powerpoint/2010/main" val="110031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b="1" dirty="0" smtClean="0">
                <a:effectLst/>
              </a:rPr>
              <a:t>Answer Key: </a:t>
            </a:r>
            <a:r>
              <a:rPr lang="en-US" b="1" dirty="0" err="1" smtClean="0">
                <a:effectLst/>
              </a:rPr>
              <a:t>Microprocessors_Worksheet</a:t>
            </a:r>
            <a:endParaRPr lang="en-US" b="1" dirty="0" smtClean="0">
              <a:effectLst/>
            </a:endParaRPr>
          </a:p>
          <a:p>
            <a:pPr marL="0" marR="0">
              <a:spcBef>
                <a:spcPts val="0"/>
              </a:spcBef>
              <a:spcAft>
                <a:spcPts val="0"/>
              </a:spcAft>
            </a:pPr>
            <a:r>
              <a:rPr lang="en-US" dirty="0" smtClean="0">
                <a:effectLst/>
              </a:rPr>
              <a:t>Submitted by </a:t>
            </a:r>
            <a:r>
              <a:rPr lang="en-US" u="none" strike="noStrike" dirty="0" smtClean="0">
                <a:effectLst/>
                <a:hlinkClick r:id="rId3" action="ppaction://hlinkfile" tooltip="View user profile."/>
              </a:rPr>
              <a:t>Randy Steele</a:t>
            </a:r>
            <a:r>
              <a:rPr lang="en-US" dirty="0" smtClean="0">
                <a:effectLst/>
              </a:rPr>
              <a:t> on 12 July, 2011 - 18:48</a:t>
            </a:r>
          </a:p>
          <a:p>
            <a:pPr marL="0" marR="0">
              <a:spcBef>
                <a:spcPts val="0"/>
              </a:spcBef>
              <a:spcAft>
                <a:spcPts val="0"/>
              </a:spcAft>
            </a:pPr>
            <a:endParaRPr lang="en-US" u="none" strike="noStrike" dirty="0" smtClean="0">
              <a:effectLst/>
            </a:endParaRPr>
          </a:p>
          <a:p>
            <a:pPr marL="0" marR="0">
              <a:spcBef>
                <a:spcPts val="0"/>
              </a:spcBef>
              <a:spcAft>
                <a:spcPts val="0"/>
              </a:spcAft>
            </a:pPr>
            <a:r>
              <a:rPr lang="en-US" b="1" dirty="0" smtClean="0">
                <a:effectLst/>
              </a:rPr>
              <a:t>Answer Key: Microprocessor Worksheet</a:t>
            </a:r>
            <a:endParaRPr lang="en-US" dirty="0" smtClean="0">
              <a:effectLst/>
            </a:endParaRPr>
          </a:p>
          <a:p>
            <a:pPr marL="0" marR="0">
              <a:spcBef>
                <a:spcPts val="0"/>
              </a:spcBef>
              <a:spcAft>
                <a:spcPts val="0"/>
              </a:spcAft>
              <a:buFont typeface="+mj-lt"/>
              <a:buAutoNum type="arabicPeriod"/>
            </a:pPr>
            <a:r>
              <a:rPr lang="en-US" b="1" dirty="0" smtClean="0">
                <a:solidFill>
                  <a:srgbClr val="000000"/>
                </a:solidFill>
                <a:effectLst/>
              </a:rPr>
              <a:t> Hardware – anything you can see or touch</a:t>
            </a:r>
            <a:br>
              <a:rPr lang="en-US" b="1" dirty="0" smtClean="0">
                <a:solidFill>
                  <a:srgbClr val="000000"/>
                </a:solidFill>
                <a:effectLst/>
              </a:rPr>
            </a:br>
            <a:r>
              <a:rPr lang="en-US" b="1" dirty="0" smtClean="0">
                <a:solidFill>
                  <a:srgbClr val="000000"/>
                </a:solidFill>
                <a:effectLst/>
              </a:rPr>
              <a:t>    Software – instructions that the hardware runs</a:t>
            </a:r>
          </a:p>
          <a:p>
            <a:pPr marL="0" marR="0">
              <a:spcBef>
                <a:spcPts val="0"/>
              </a:spcBef>
              <a:spcAft>
                <a:spcPts val="0"/>
              </a:spcAft>
              <a:buFont typeface="+mj-lt"/>
              <a:buAutoNum type="arabicPeriod"/>
            </a:pPr>
            <a:r>
              <a:rPr lang="en-US" b="1" dirty="0" smtClean="0">
                <a:solidFill>
                  <a:srgbClr val="000000"/>
                </a:solidFill>
                <a:effectLst/>
              </a:rPr>
              <a:t> Fetch – finds the next instruction to be run</a:t>
            </a:r>
            <a:br>
              <a:rPr lang="en-US" b="1" dirty="0" smtClean="0">
                <a:solidFill>
                  <a:srgbClr val="000000"/>
                </a:solidFill>
                <a:effectLst/>
              </a:rPr>
            </a:br>
            <a:r>
              <a:rPr lang="en-US" b="1" dirty="0" smtClean="0">
                <a:solidFill>
                  <a:srgbClr val="000000"/>
                </a:solidFill>
                <a:effectLst/>
              </a:rPr>
              <a:t>    Decode – interprets the instruction to be run</a:t>
            </a:r>
            <a:br>
              <a:rPr lang="en-US" b="1" dirty="0" smtClean="0">
                <a:solidFill>
                  <a:srgbClr val="000000"/>
                </a:solidFill>
                <a:effectLst/>
              </a:rPr>
            </a:br>
            <a:r>
              <a:rPr lang="en-US" b="1" dirty="0" smtClean="0">
                <a:solidFill>
                  <a:srgbClr val="000000"/>
                </a:solidFill>
                <a:effectLst/>
              </a:rPr>
              <a:t>    Execute – runs the instruction</a:t>
            </a:r>
          </a:p>
          <a:p>
            <a:pPr marL="0" marR="0">
              <a:spcBef>
                <a:spcPts val="0"/>
              </a:spcBef>
              <a:spcAft>
                <a:spcPts val="0"/>
              </a:spcAft>
              <a:buFont typeface="+mj-lt"/>
              <a:buAutoNum type="arabicPeriod"/>
            </a:pPr>
            <a:r>
              <a:rPr lang="en-US" b="1" dirty="0" smtClean="0">
                <a:solidFill>
                  <a:srgbClr val="000000"/>
                </a:solidFill>
                <a:effectLst/>
              </a:rPr>
              <a:t> Transistors (and wires)</a:t>
            </a:r>
          </a:p>
          <a:p>
            <a:pPr marL="0" marR="0">
              <a:spcBef>
                <a:spcPts val="0"/>
              </a:spcBef>
              <a:spcAft>
                <a:spcPts val="0"/>
              </a:spcAft>
              <a:buFont typeface="+mj-lt"/>
              <a:buAutoNum type="arabicPeriod"/>
            </a:pPr>
            <a:r>
              <a:rPr lang="en-US" b="1" dirty="0" smtClean="0">
                <a:solidFill>
                  <a:srgbClr val="000000"/>
                </a:solidFill>
                <a:effectLst/>
              </a:rPr>
              <a:t> Few, Simple, Precise</a:t>
            </a:r>
          </a:p>
          <a:p>
            <a:pPr marL="0" marR="0">
              <a:spcBef>
                <a:spcPts val="0"/>
              </a:spcBef>
              <a:spcAft>
                <a:spcPts val="0"/>
              </a:spcAft>
              <a:buFont typeface="+mj-lt"/>
              <a:buAutoNum type="arabicPeriod"/>
            </a:pPr>
            <a:r>
              <a:rPr lang="en-US" b="1" dirty="0" smtClean="0">
                <a:solidFill>
                  <a:srgbClr val="000000"/>
                </a:solidFill>
                <a:effectLst/>
              </a:rPr>
              <a:t> They can only handle simple instructions, but they can run billions of these simple instructions every second, so the results look amazing</a:t>
            </a:r>
          </a:p>
          <a:p>
            <a:pPr marL="0" marR="0">
              <a:spcBef>
                <a:spcPts val="0"/>
              </a:spcBef>
              <a:spcAft>
                <a:spcPts val="0"/>
              </a:spcAft>
              <a:buFont typeface="+mj-lt"/>
              <a:buAutoNum type="arabicPeriod"/>
            </a:pPr>
            <a:r>
              <a:rPr lang="en-US" b="1" dirty="0" smtClean="0">
                <a:solidFill>
                  <a:srgbClr val="000000"/>
                </a:solidFill>
                <a:effectLst/>
              </a:rPr>
              <a:t> The NXT-G program is </a:t>
            </a:r>
            <a:r>
              <a:rPr lang="en-US" b="1" u="sng" dirty="0" smtClean="0">
                <a:solidFill>
                  <a:srgbClr val="000000"/>
                </a:solidFill>
                <a:effectLst/>
              </a:rPr>
              <a:t>compiled</a:t>
            </a:r>
            <a:r>
              <a:rPr lang="en-US" b="1" dirty="0" smtClean="0">
                <a:solidFill>
                  <a:srgbClr val="000000"/>
                </a:solidFill>
                <a:effectLst/>
              </a:rPr>
              <a:t> into machine language before it is downloaded to the brick</a:t>
            </a:r>
          </a:p>
          <a:p>
            <a:pPr marL="0" marR="0">
              <a:spcBef>
                <a:spcPts val="0"/>
              </a:spcBef>
              <a:spcAft>
                <a:spcPts val="0"/>
              </a:spcAft>
              <a:buFont typeface="+mj-lt"/>
              <a:buAutoNum type="arabicPeriod"/>
            </a:pPr>
            <a:r>
              <a:rPr lang="en-US" b="1" dirty="0" smtClean="0">
                <a:solidFill>
                  <a:srgbClr val="000000"/>
                </a:solidFill>
                <a:effectLst/>
              </a:rPr>
              <a:t> NXT-G is a (very) high level language. The brick’s processor cannot understand picture blocks, so each picture block gets compiled into many simple instructions the NXT brick’s processor can understand before they are downloaded</a:t>
            </a:r>
            <a:endParaRPr lang="en-US" dirty="0" smtClean="0">
              <a:solidFill>
                <a:srgbClr val="000000"/>
              </a:solidFill>
              <a:effectLst/>
            </a:endParaRPr>
          </a:p>
          <a:p>
            <a:endParaRPr lang="en-US" dirty="0">
              <a:effectLst/>
            </a:endParaRP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Instruction Guide:</a:t>
            </a:r>
          </a:p>
          <a:p>
            <a:r>
              <a:rPr lang="en-US" b="1" dirty="0" smtClean="0">
                <a:solidFill>
                  <a:srgbClr val="000000"/>
                </a:solidFill>
                <a:effectLst/>
                <a:hlinkClick r:id="rId3"/>
              </a:rPr>
              <a:t>Microprocessors</a:t>
            </a:r>
            <a:r>
              <a:rPr lang="en-US" b="1" dirty="0" smtClean="0">
                <a:effectLst/>
              </a:rPr>
              <a:t> [1]</a:t>
            </a:r>
          </a:p>
          <a:p>
            <a:r>
              <a:rPr lang="en-US" dirty="0" smtClean="0">
                <a:effectLst/>
              </a:rPr>
              <a:t>Submitted by </a:t>
            </a:r>
            <a:r>
              <a:rPr lang="en-US" dirty="0" smtClean="0">
                <a:solidFill>
                  <a:srgbClr val="000000"/>
                </a:solidFill>
                <a:effectLst/>
                <a:hlinkClick r:id="rId4" tooltip="View user profile."/>
              </a:rPr>
              <a:t>Randy Steele</a:t>
            </a:r>
            <a:r>
              <a:rPr lang="en-US" dirty="0" smtClean="0">
                <a:effectLst/>
              </a:rPr>
              <a:t> [2] on 12 July, 2011 - 17:42</a:t>
            </a:r>
          </a:p>
          <a:p>
            <a:endParaRPr lang="en-US" dirty="0" smtClean="0">
              <a:solidFill>
                <a:srgbClr val="000000"/>
              </a:solidFill>
              <a:effectLst/>
            </a:endParaRPr>
          </a:p>
          <a:p>
            <a:r>
              <a:rPr lang="en-US" b="0" dirty="0" smtClean="0">
                <a:effectLst/>
              </a:rPr>
              <a:t>This lesson delves into the technology behind microprocessors.</a:t>
            </a:r>
            <a:r>
              <a:rPr lang="en-US" dirty="0" smtClean="0">
                <a:effectLst/>
              </a:rPr>
              <a:t> Students learn how incredibly fast microprocessor hardware runs, how tedious microprocessor software can be, and how the two combine to give amazing results.</a:t>
            </a:r>
          </a:p>
          <a:p>
            <a:r>
              <a:rPr lang="en-US" dirty="0" smtClean="0">
                <a:effectLst/>
              </a:rPr>
              <a:t>Review the </a:t>
            </a:r>
            <a:r>
              <a:rPr lang="en-US" b="1" dirty="0" smtClean="0">
                <a:solidFill>
                  <a:srgbClr val="000000"/>
                </a:solidFill>
                <a:effectLst/>
                <a:hlinkClick r:id="rId5"/>
              </a:rPr>
              <a:t>Microprocessors worksheet </a:t>
            </a:r>
            <a:r>
              <a:rPr lang="en-US" dirty="0" smtClean="0">
                <a:effectLst/>
              </a:rPr>
              <a:t>[10] with students before watching the </a:t>
            </a:r>
            <a:r>
              <a:rPr lang="en-US" b="1" dirty="0" smtClean="0">
                <a:solidFill>
                  <a:srgbClr val="000000"/>
                </a:solidFill>
                <a:effectLst/>
                <a:hlinkClick r:id="rId6"/>
              </a:rPr>
              <a:t>Intel Video: "Microprocessors".</a:t>
            </a:r>
            <a:r>
              <a:rPr lang="en-US" dirty="0" smtClean="0">
                <a:effectLst/>
              </a:rPr>
              <a:t> [11]</a:t>
            </a:r>
          </a:p>
          <a:p>
            <a:r>
              <a:rPr lang="en-US" dirty="0" smtClean="0">
                <a:effectLst/>
              </a:rPr>
              <a:t>Have student take notes during video</a:t>
            </a:r>
          </a:p>
          <a:p>
            <a:r>
              <a:rPr lang="en-US" dirty="0" smtClean="0">
                <a:effectLst/>
              </a:rPr>
              <a:t>Note: some answers on the worksheet come from the subsequent PowerPoint presentation and discussion</a:t>
            </a:r>
          </a:p>
          <a:p>
            <a:r>
              <a:rPr lang="en-US" u="sng" dirty="0" smtClean="0">
                <a:effectLst/>
              </a:rPr>
              <a:t>Hardware </a:t>
            </a:r>
            <a:r>
              <a:rPr lang="en-US" dirty="0" smtClean="0">
                <a:effectLst/>
              </a:rPr>
              <a:t>(use </a:t>
            </a:r>
            <a:r>
              <a:rPr lang="en-US" b="1" dirty="0" smtClean="0">
                <a:solidFill>
                  <a:srgbClr val="000000"/>
                </a:solidFill>
                <a:effectLst/>
                <a:hlinkClick r:id="rId7"/>
              </a:rPr>
              <a:t>Microprocessor PPT </a:t>
            </a:r>
            <a:r>
              <a:rPr lang="en-US" dirty="0" smtClean="0">
                <a:effectLst/>
              </a:rPr>
              <a:t>[12]file: slides 1-3)</a:t>
            </a:r>
          </a:p>
          <a:p>
            <a:r>
              <a:rPr lang="en-US" dirty="0" smtClean="0">
                <a:effectLst/>
              </a:rPr>
              <a:t>If you have a demo computer, show the students the microprocessor on the motherboard</a:t>
            </a:r>
          </a:p>
          <a:p>
            <a:r>
              <a:rPr lang="en-US" dirty="0" smtClean="0">
                <a:effectLst/>
              </a:rPr>
              <a:t>The goal is to show students the microprocessor is the silicon chip hidden under cooling components</a:t>
            </a:r>
          </a:p>
          <a:p>
            <a:endParaRPr lang="en-US" dirty="0" smtClean="0">
              <a:effectLst/>
            </a:endParaRPr>
          </a:p>
          <a:p>
            <a:r>
              <a:rPr lang="en-US" b="1" dirty="0" smtClean="0">
                <a:effectLst/>
              </a:rPr>
              <a:t>Slide 1: </a:t>
            </a:r>
            <a:r>
              <a:rPr lang="en-US" dirty="0" smtClean="0">
                <a:effectLst/>
              </a:rPr>
              <a:t>Locate the packaged chip under the cooling apparatus</a:t>
            </a:r>
          </a:p>
          <a:p>
            <a:pPr>
              <a:buFont typeface="Arial"/>
              <a:buChar char="•"/>
            </a:pPr>
            <a:r>
              <a:rPr lang="en-US" dirty="0" smtClean="0">
                <a:solidFill>
                  <a:srgbClr val="000000"/>
                </a:solidFill>
                <a:effectLst/>
              </a:rPr>
              <a:t>Cooling system is different in every computer</a:t>
            </a:r>
          </a:p>
          <a:p>
            <a:pPr>
              <a:buFont typeface="Arial"/>
              <a:buChar char="•"/>
            </a:pPr>
            <a:r>
              <a:rPr lang="en-US" dirty="0" smtClean="0">
                <a:solidFill>
                  <a:srgbClr val="000000"/>
                </a:solidFill>
                <a:effectLst/>
              </a:rPr>
              <a:t>Usually consists of a heat sink and fan combination</a:t>
            </a:r>
          </a:p>
          <a:p>
            <a:pPr>
              <a:buFont typeface="Arial"/>
              <a:buChar char="•"/>
            </a:pPr>
            <a:r>
              <a:rPr lang="en-US" dirty="0" smtClean="0">
                <a:solidFill>
                  <a:srgbClr val="000000"/>
                </a:solidFill>
                <a:effectLst/>
              </a:rPr>
              <a:t>The microprocessor is in the package connected directly to motherboard</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6</a:t>
            </a:fld>
            <a:endParaRPr lang="en-US"/>
          </a:p>
        </p:txBody>
      </p:sp>
    </p:spTree>
    <p:extLst>
      <p:ext uri="{BB962C8B-B14F-4D97-AF65-F5344CB8AC3E}">
        <p14:creationId xmlns="" xmlns:p14="http://schemas.microsoft.com/office/powerpoint/2010/main" val="238964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Slide 2: </a:t>
            </a:r>
            <a:r>
              <a:rPr lang="en-US" dirty="0" smtClean="0">
                <a:effectLst/>
              </a:rPr>
              <a:t>Locate the silicon chip inside the package</a:t>
            </a:r>
          </a:p>
          <a:p>
            <a:pPr>
              <a:buFont typeface="Arial"/>
              <a:buChar char="•"/>
            </a:pPr>
            <a:r>
              <a:rPr lang="en-US" dirty="0" smtClean="0">
                <a:solidFill>
                  <a:srgbClr val="000000"/>
                </a:solidFill>
                <a:effectLst/>
              </a:rPr>
              <a:t>The package protects the chip and provides a means to connect the inputs and outputs on the silicon chip to the metal pins on the package</a:t>
            </a:r>
          </a:p>
          <a:p>
            <a:pPr>
              <a:buFont typeface="Arial"/>
              <a:buChar char="•"/>
            </a:pPr>
            <a:r>
              <a:rPr lang="en-US" dirty="0" smtClean="0">
                <a:solidFill>
                  <a:srgbClr val="000000"/>
                </a:solidFill>
                <a:effectLst/>
              </a:rPr>
              <a:t>Through these package pins, the microprocessor silicon is connected by the metal traces (wires) on the motherboard to all the other parts of the computer</a:t>
            </a:r>
          </a:p>
          <a:p>
            <a:pPr>
              <a:buFont typeface="Arial"/>
              <a:buChar char="•"/>
            </a:pPr>
            <a:r>
              <a:rPr lang="en-US" dirty="0" smtClean="0">
                <a:solidFill>
                  <a:srgbClr val="000000"/>
                </a:solidFill>
                <a:effectLst/>
              </a:rPr>
              <a:t>All the microprocessor workings are on the silicon chip</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7</a:t>
            </a:fld>
            <a:endParaRPr lang="en-US"/>
          </a:p>
        </p:txBody>
      </p:sp>
    </p:spTree>
    <p:extLst>
      <p:ext uri="{BB962C8B-B14F-4D97-AF65-F5344CB8AC3E}">
        <p14:creationId xmlns="" xmlns:p14="http://schemas.microsoft.com/office/powerpoint/2010/main" val="107226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Slide 3: </a:t>
            </a:r>
            <a:r>
              <a:rPr lang="en-US" dirty="0" smtClean="0">
                <a:effectLst/>
              </a:rPr>
              <a:t>Locate the microprocessor units on the silicon chip</a:t>
            </a:r>
          </a:p>
          <a:p>
            <a:pPr>
              <a:buFont typeface="Arial"/>
              <a:buChar char="•"/>
            </a:pPr>
            <a:r>
              <a:rPr lang="en-US" dirty="0" smtClean="0">
                <a:solidFill>
                  <a:srgbClr val="000000"/>
                </a:solidFill>
                <a:effectLst/>
              </a:rPr>
              <a:t>All the units are made of transistors and wires. The transistors act as both switches and loads, while the wires are the conducting paths and distribute the power supply (remind students of the four parts of a circuit – and that a computer chip is an “integrated circuit”)</a:t>
            </a:r>
          </a:p>
          <a:p>
            <a:pPr>
              <a:buFont typeface="Arial"/>
              <a:buChar char="•"/>
            </a:pPr>
            <a:r>
              <a:rPr lang="en-US" dirty="0" smtClean="0">
                <a:solidFill>
                  <a:srgbClr val="000000"/>
                </a:solidFill>
                <a:effectLst/>
              </a:rPr>
              <a:t>Transistors that work together are clustered adjacent to each other in units:</a:t>
            </a:r>
          </a:p>
          <a:p>
            <a:pPr marL="742950" lvl="1" indent="-285750">
              <a:buFont typeface="Arial"/>
              <a:buChar char="•"/>
            </a:pPr>
            <a:r>
              <a:rPr lang="en-US" dirty="0" smtClean="0">
                <a:solidFill>
                  <a:srgbClr val="000000"/>
                </a:solidFill>
                <a:effectLst/>
              </a:rPr>
              <a:t>The Fetch Unit finds the next instruction to be used in an area of memory called the instruction cache</a:t>
            </a:r>
          </a:p>
          <a:p>
            <a:pPr marL="742950" lvl="1" indent="-285750">
              <a:buFont typeface="Arial"/>
              <a:buChar char="•"/>
            </a:pPr>
            <a:r>
              <a:rPr lang="en-US" dirty="0" smtClean="0">
                <a:solidFill>
                  <a:srgbClr val="000000"/>
                </a:solidFill>
                <a:effectLst/>
              </a:rPr>
              <a:t>The Decode Unit interprets this instruction, determines which operations and data are being called upon, and passes this information to the appropriate part of the Execution Unit</a:t>
            </a:r>
          </a:p>
          <a:p>
            <a:pPr marL="742950" lvl="1" indent="-285750">
              <a:buFont typeface="Arial"/>
              <a:buChar char="•"/>
            </a:pPr>
            <a:r>
              <a:rPr lang="en-US" dirty="0" smtClean="0">
                <a:solidFill>
                  <a:srgbClr val="000000"/>
                </a:solidFill>
                <a:effectLst/>
              </a:rPr>
              <a:t>The Execution Unit carries out the operation called for, and controls the flow of the next instruction</a:t>
            </a:r>
          </a:p>
          <a:p>
            <a:pPr>
              <a:buFont typeface="Arial"/>
              <a:buChar char="•"/>
            </a:pPr>
            <a:r>
              <a:rPr lang="en-US" dirty="0" smtClean="0">
                <a:solidFill>
                  <a:srgbClr val="000000"/>
                </a:solidFill>
                <a:effectLst/>
              </a:rPr>
              <a:t>The sequence of Fetch/Decode/Execute is repeated continuously</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8</a:t>
            </a:fld>
            <a:endParaRPr lang="en-US"/>
          </a:p>
        </p:txBody>
      </p:sp>
    </p:spTree>
    <p:extLst>
      <p:ext uri="{BB962C8B-B14F-4D97-AF65-F5344CB8AC3E}">
        <p14:creationId xmlns="" xmlns:p14="http://schemas.microsoft.com/office/powerpoint/2010/main" val="34494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effectLst/>
              </a:rPr>
              <a:t>Software </a:t>
            </a:r>
            <a:r>
              <a:rPr lang="en-US" dirty="0" smtClean="0">
                <a:effectLst/>
              </a:rPr>
              <a:t>(use</a:t>
            </a:r>
            <a:r>
              <a:rPr lang="en-US" dirty="0" smtClean="0">
                <a:solidFill>
                  <a:srgbClr val="000000"/>
                </a:solidFill>
                <a:effectLst/>
                <a:hlinkClick r:id="rId3"/>
              </a:rPr>
              <a:t> </a:t>
            </a:r>
            <a:r>
              <a:rPr lang="en-US" b="1" dirty="0" smtClean="0">
                <a:solidFill>
                  <a:srgbClr val="000000"/>
                </a:solidFill>
                <a:effectLst/>
                <a:hlinkClick r:id="rId3"/>
              </a:rPr>
              <a:t>Microprocessor PPT </a:t>
            </a:r>
            <a:r>
              <a:rPr lang="en-US" dirty="0" smtClean="0">
                <a:effectLst/>
              </a:rPr>
              <a:t>[12]file: slides 4 &amp; 5)</a:t>
            </a:r>
          </a:p>
          <a:p>
            <a:r>
              <a:rPr lang="en-US" dirty="0" smtClean="0">
                <a:effectLst/>
              </a:rPr>
              <a:t>The goal is to show students how “stupid” microprocessors actually are (their perception is usually the opposite -–microprocessors are extremely smart: look at all the amazing things they can do)</a:t>
            </a:r>
          </a:p>
          <a:p>
            <a:endParaRPr lang="en-US" dirty="0" smtClean="0">
              <a:effectLst/>
            </a:endParaRPr>
          </a:p>
          <a:p>
            <a:r>
              <a:rPr lang="en-US" b="1" dirty="0" smtClean="0">
                <a:effectLst/>
              </a:rPr>
              <a:t>Slide 4: </a:t>
            </a:r>
            <a:r>
              <a:rPr lang="en-US" dirty="0" smtClean="0">
                <a:effectLst/>
              </a:rPr>
              <a:t>Microprocessors are very simple minded</a:t>
            </a:r>
          </a:p>
          <a:p>
            <a:pPr>
              <a:buFont typeface="Arial"/>
              <a:buChar char="•"/>
            </a:pPr>
            <a:r>
              <a:rPr lang="en-US" dirty="0" smtClean="0">
                <a:solidFill>
                  <a:srgbClr val="000000"/>
                </a:solidFill>
                <a:effectLst/>
              </a:rPr>
              <a:t>They can only understand VERY simple instructions – only 1’s and 0’s</a:t>
            </a:r>
          </a:p>
          <a:p>
            <a:pPr>
              <a:buFont typeface="Arial"/>
              <a:buChar char="•"/>
            </a:pPr>
            <a:r>
              <a:rPr lang="en-US" dirty="0" smtClean="0">
                <a:solidFill>
                  <a:srgbClr val="000000"/>
                </a:solidFill>
                <a:effectLst/>
              </a:rPr>
              <a:t>They understand VERY few instruction – like having a vocabulary of only a couple of hundred words</a:t>
            </a:r>
          </a:p>
          <a:p>
            <a:pPr>
              <a:buFont typeface="Arial"/>
              <a:buChar char="•"/>
            </a:pPr>
            <a:r>
              <a:rPr lang="en-US" dirty="0" smtClean="0">
                <a:solidFill>
                  <a:srgbClr val="000000"/>
                </a:solidFill>
                <a:effectLst/>
              </a:rPr>
              <a:t>They are VERY picky about how instructions are worded – this is called syntax</a:t>
            </a:r>
          </a:p>
          <a:p>
            <a:pPr>
              <a:buFont typeface="Arial"/>
              <a:buChar char="•"/>
            </a:pPr>
            <a:r>
              <a:rPr lang="en-US" dirty="0" smtClean="0">
                <a:solidFill>
                  <a:srgbClr val="000000"/>
                </a:solidFill>
                <a:effectLst/>
              </a:rPr>
              <a:t>As a results, instructions for a microprocessor are VERY tedious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14</a:t>
            </a:fld>
            <a:endParaRPr lang="en-US"/>
          </a:p>
        </p:txBody>
      </p:sp>
    </p:spTree>
    <p:extLst>
      <p:ext uri="{BB962C8B-B14F-4D97-AF65-F5344CB8AC3E}">
        <p14:creationId xmlns="" xmlns:p14="http://schemas.microsoft.com/office/powerpoint/2010/main" val="346985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Slide 5: </a:t>
            </a:r>
            <a:r>
              <a:rPr lang="en-US" dirty="0" smtClean="0">
                <a:effectLst/>
              </a:rPr>
              <a:t>Machine language </a:t>
            </a:r>
            <a:r>
              <a:rPr lang="en-US" dirty="0" err="1" smtClean="0">
                <a:effectLst/>
              </a:rPr>
              <a:t>vs</a:t>
            </a:r>
            <a:r>
              <a:rPr lang="en-US" dirty="0" smtClean="0">
                <a:effectLst/>
              </a:rPr>
              <a:t> higher level languages</a:t>
            </a:r>
          </a:p>
          <a:p>
            <a:pPr>
              <a:buFont typeface="Arial"/>
              <a:buChar char="•"/>
            </a:pPr>
            <a:r>
              <a:rPr lang="en-US" dirty="0" smtClean="0">
                <a:solidFill>
                  <a:srgbClr val="000000"/>
                </a:solidFill>
                <a:effectLst/>
              </a:rPr>
              <a:t>Machine language is the 1’s and 0’s level instructions that a microprocessor can understand</a:t>
            </a:r>
          </a:p>
          <a:p>
            <a:pPr>
              <a:buFont typeface="Arial"/>
              <a:buChar char="•"/>
            </a:pPr>
            <a:r>
              <a:rPr lang="en-US" dirty="0" smtClean="0">
                <a:solidFill>
                  <a:srgbClr val="000000"/>
                </a:solidFill>
                <a:effectLst/>
              </a:rPr>
              <a:t>Most programming is done in higher level languages and then it is compiled into machine language in a separate step, before   it is given to the microprocessor</a:t>
            </a:r>
          </a:p>
          <a:p>
            <a:pPr>
              <a:buFont typeface="Arial"/>
              <a:buChar char="•"/>
            </a:pPr>
            <a:r>
              <a:rPr lang="en-US" dirty="0" smtClean="0">
                <a:solidFill>
                  <a:srgbClr val="000000"/>
                </a:solidFill>
                <a:effectLst/>
              </a:rPr>
              <a:t>Java, C and BASIC are some higher level languages students may have heard of</a:t>
            </a:r>
          </a:p>
          <a:p>
            <a:pPr>
              <a:buFont typeface="Arial"/>
              <a:buChar char="•"/>
            </a:pPr>
            <a:r>
              <a:rPr lang="en-US" dirty="0" smtClean="0">
                <a:solidFill>
                  <a:srgbClr val="000000"/>
                </a:solidFill>
                <a:effectLst/>
              </a:rPr>
              <a:t>NXT-G is a very high level language – it is compiled into the NXT’s machine language automatically every time a program is downloaded into the NXT</a:t>
            </a:r>
          </a:p>
          <a:p>
            <a:pPr marL="742950" lvl="1" indent="-285750">
              <a:buFont typeface="Arial"/>
              <a:buChar char="•"/>
            </a:pPr>
            <a:r>
              <a:rPr lang="en-US" dirty="0" smtClean="0">
                <a:solidFill>
                  <a:srgbClr val="000000"/>
                </a:solidFill>
                <a:effectLst/>
              </a:rPr>
              <a:t>Note: This is why a program cannot be uploaded from the NXT brick to the computer. This would require a reverse compiler, which does not exist. As a result, students always need to save changes to their programs on the computer – if a program on the brick is erased/lost on the computer, there is no way to get it back on the computer (even though it may be running just fine on the brick)</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15</a:t>
            </a:fld>
            <a:endParaRPr lang="en-US"/>
          </a:p>
        </p:txBody>
      </p:sp>
    </p:spTree>
    <p:extLst>
      <p:ext uri="{BB962C8B-B14F-4D97-AF65-F5344CB8AC3E}">
        <p14:creationId xmlns="" xmlns:p14="http://schemas.microsoft.com/office/powerpoint/2010/main" val="26571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4ED2A3C-7BEC-4E50-8BAA-6D6BC4F7E5B6}"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2FAC920C-18A3-458E-AB73-F29500532402}"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16690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3C4A8E-3D11-4A40-B71B-C107767A41EB}"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383DECD3-99F4-45FA-8F05-71E90F42F9AE}"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8985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92E8F8-DD70-4AC7-907E-183E773B2C50}"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9EC0ABC2-60CD-4CC5-850E-778CE8186126}"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2130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089FF1-C9B1-483D-A7AE-280C3156B5C3}"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1D79192E-0309-4E44-B0E7-C68B506DF880}"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1764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A05692-2874-4E2C-B780-888FA644FD73}"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7ACBDB97-C75C-4673-8821-BC6243ECBA3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24961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9E0605-D4A4-428E-838E-BFE2C8C23A54}"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44AD6B43-998A-4053-A5FE-7770FC828CF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7735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78BF894-FE63-44A8-944D-D0E1E3DBDBF3}"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pPr>
              <a:defRPr/>
            </a:pPr>
            <a:fld id="{AAF5E6A0-EE6A-4095-A861-9993768CB1F7}"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84869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CF6D7A-EE93-42E6-BF9B-6B08668698E2}"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pPr>
              <a:defRPr/>
            </a:pPr>
            <a:fld id="{EFA09795-8913-457D-8CC7-26F56BBCC1DF}"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63837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9B5154-7358-4305-A81A-1DED6F28E614}"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pPr>
              <a:defRPr/>
            </a:pPr>
            <a:fld id="{2E015903-08AF-41E9-A99C-6A39A46DD19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4198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D48B583-CE5B-40DD-9066-878D0E320447}"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73369F7D-816F-414B-9957-508A0FEDF74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60493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DEEEE53-63A4-4B38-87E6-10FC0BC5CED8}" type="datetimeFigureOut">
              <a:rPr lang="en-US" smtClean="0">
                <a:solidFill>
                  <a:srgbClr val="DBF5F9">
                    <a:shade val="90000"/>
                  </a:srgbClr>
                </a:solidFill>
              </a:rPr>
              <a:pPr>
                <a:defRPr/>
              </a:pPr>
              <a:t>10/22/2013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95FDEC2-B4DB-4EED-83D7-D50AB182EFB0}" type="slidenum">
              <a:rPr lang="en-US" smtClean="0">
                <a:solidFill>
                  <a:srgbClr val="DBF5F9">
                    <a:shade val="90000"/>
                  </a:srgbClr>
                </a:solidFill>
              </a:rPr>
              <a:pPr>
                <a:def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Tree>
    <p:extLst>
      <p:ext uri="{BB962C8B-B14F-4D97-AF65-F5344CB8AC3E}">
        <p14:creationId xmlns="" xmlns:p14="http://schemas.microsoft.com/office/powerpoint/2010/main" val="263372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C0AF8018-8B95-4489-8BFA-FAE64DF28CC0}" type="datetimeFigureOut">
              <a:rPr lang="en-US" smtClean="0">
                <a:solidFill>
                  <a:srgbClr val="DBF5F9">
                    <a:shade val="90000"/>
                  </a:srgbClr>
                </a:solidFill>
                <a:latin typeface="Arial" charset="0"/>
                <a:cs typeface="Arial" charset="0"/>
              </a:rPr>
              <a:pPr fontAlgn="base">
                <a:spcBef>
                  <a:spcPct val="0"/>
                </a:spcBef>
                <a:spcAft>
                  <a:spcPct val="0"/>
                </a:spcAft>
                <a:defRPr/>
              </a:pPr>
              <a:t>10/22/2013</a:t>
            </a:fld>
            <a:endParaRPr lang="en-US" dirty="0">
              <a:solidFill>
                <a:srgbClr val="DBF5F9">
                  <a:shade val="90000"/>
                </a:srgbClr>
              </a:solidFill>
              <a:latin typeface="Arial"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DBF5F9">
                  <a:shade val="90000"/>
                </a:srgbClr>
              </a:solidFill>
              <a:latin typeface="Arial"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141D3D1-0E21-4B2B-9C65-145B0E1EB438}" type="slidenum">
              <a:rPr lang="en-US" smtClean="0">
                <a:solidFill>
                  <a:srgbClr val="DBF5F9">
                    <a:shade val="90000"/>
                  </a:srgbClr>
                </a:solidFill>
                <a:latin typeface="Arial" charset="0"/>
                <a:cs typeface="Arial" charset="0"/>
              </a:rPr>
              <a:pPr fontAlgn="base">
                <a:spcBef>
                  <a:spcPct val="0"/>
                </a:spcBef>
                <a:spcAft>
                  <a:spcPct val="0"/>
                </a:spcAft>
                <a:defRPr/>
              </a:pPr>
              <a:t>‹#›</a:t>
            </a:fld>
            <a:endParaRPr lang="en-US" dirty="0">
              <a:solidFill>
                <a:srgbClr val="DBF5F9">
                  <a:shade val="90000"/>
                </a:srgbClr>
              </a:solidFill>
              <a:latin typeface="Arial" charset="0"/>
              <a:cs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grpSp>
    </p:spTree>
    <p:extLst>
      <p:ext uri="{BB962C8B-B14F-4D97-AF65-F5344CB8AC3E}">
        <p14:creationId xmlns="" xmlns:p14="http://schemas.microsoft.com/office/powerpoint/2010/main" val="3077678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nKIu9yen5n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emrobotics.cs.pdx.edu/sites/default/files/Unit_Review_Circuits_Computers_Jeopardy.p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mrobotics.cs.pdx.edu/sites/default/files/INTEL_JOURNEY_INSIDE-chapter4.flv" TargetMode="External"/><Relationship Id="rId2" Type="http://schemas.openxmlformats.org/officeDocument/2006/relationships/hyperlink" Target="http://stemrobotics.cs.pdx.edu/node/47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2514600"/>
          </a:xfrm>
        </p:spPr>
        <p:txBody>
          <a:bodyPr>
            <a:normAutofit fontScale="90000"/>
          </a:bodyPr>
          <a:lstStyle/>
          <a:p>
            <a:pPr algn="ct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Hardware, Software, Firmware</a:t>
            </a:r>
            <a:br>
              <a:rPr lang="en-US" dirty="0" smtClean="0"/>
            </a:br>
            <a:r>
              <a:rPr lang="en-US" dirty="0"/>
              <a:t>Stem Robotics 101 </a:t>
            </a:r>
            <a:r>
              <a:rPr lang="en-US" dirty="0" smtClean="0"/>
              <a:t/>
            </a:r>
            <a:br>
              <a:rPr lang="en-US" dirty="0" smtClean="0"/>
            </a:br>
            <a:r>
              <a:rPr lang="en-US" dirty="0" smtClean="0"/>
              <a:t>Unit 3</a:t>
            </a:r>
            <a:endParaRPr lang="en-US" dirty="0"/>
          </a:p>
        </p:txBody>
      </p:sp>
      <p:sp>
        <p:nvSpPr>
          <p:cNvPr id="3" name="Rectangle 2"/>
          <p:cNvSpPr/>
          <p:nvPr/>
        </p:nvSpPr>
        <p:spPr>
          <a:xfrm>
            <a:off x="457200" y="3657600"/>
            <a:ext cx="8458200" cy="2677656"/>
          </a:xfrm>
          <a:prstGeom prst="rect">
            <a:avLst/>
          </a:prstGeom>
        </p:spPr>
        <p:txBody>
          <a:bodyPr wrap="square">
            <a:spAutoFit/>
          </a:bodyPr>
          <a:lstStyle/>
          <a:p>
            <a:r>
              <a:rPr lang="en-US" sz="2400" b="1" dirty="0" smtClean="0">
                <a:solidFill>
                  <a:srgbClr val="FFFF00"/>
                </a:solidFill>
              </a:rPr>
              <a:t>Overview: </a:t>
            </a:r>
          </a:p>
          <a:p>
            <a:r>
              <a:rPr lang="en-US" sz="2400" b="1" dirty="0" smtClean="0">
                <a:solidFill>
                  <a:srgbClr val="FFFF00"/>
                </a:solidFill>
              </a:rPr>
              <a:t>This unit begins with an introduction to concepts of hardware and software through the exploration of microprocessors. Subsequent lessons explore the NXT specific firmware, hardware and software. Student will built their first robot and learn to program it with the built-in 5-step programming capability of the NXT brick.</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Review Question 2</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charset="0"/>
              <a:buNone/>
              <a:defRPr/>
            </a:pPr>
            <a:r>
              <a:rPr lang="en-US" dirty="0" smtClean="0"/>
              <a:t>The transistors in microprocessor </a:t>
            </a:r>
            <a:r>
              <a:rPr lang="en-US" b="1" dirty="0" smtClean="0"/>
              <a:t>hardware</a:t>
            </a:r>
            <a:r>
              <a:rPr lang="en-US" dirty="0" smtClean="0"/>
              <a:t> are organized into 3 units called:</a:t>
            </a:r>
          </a:p>
          <a:p>
            <a:pPr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r>
              <a:rPr lang="en-US" dirty="0" smtClean="0"/>
              <a:t>A) Input, output &amp; processor</a:t>
            </a:r>
          </a:p>
          <a:p>
            <a:pPr eaLnBrk="1" fontAlgn="auto" hangingPunct="1">
              <a:spcAft>
                <a:spcPts val="0"/>
              </a:spcAft>
              <a:buFont typeface="Arial" charset="0"/>
              <a:buNone/>
              <a:defRPr/>
            </a:pPr>
            <a:r>
              <a:rPr lang="en-US" dirty="0" smtClean="0"/>
              <a:t>B) Load, power source &amp; switch</a:t>
            </a:r>
          </a:p>
          <a:p>
            <a:pPr eaLnBrk="1" fontAlgn="auto" hangingPunct="1">
              <a:spcAft>
                <a:spcPts val="0"/>
              </a:spcAft>
              <a:buFont typeface="Arial" charset="0"/>
              <a:buNone/>
              <a:defRPr/>
            </a:pPr>
            <a:r>
              <a:rPr lang="en-US" dirty="0" smtClean="0"/>
              <a:t>C) Faster, better &amp; cheaper</a:t>
            </a:r>
          </a:p>
          <a:p>
            <a:pPr eaLnBrk="1" fontAlgn="auto" hangingPunct="1">
              <a:spcAft>
                <a:spcPts val="0"/>
              </a:spcAft>
              <a:buFont typeface="Arial" charset="0"/>
              <a:buNone/>
              <a:defRPr/>
            </a:pPr>
            <a:r>
              <a:rPr lang="en-US" dirty="0" smtClean="0"/>
              <a:t>D) Big, Hot &amp; Flakey</a:t>
            </a:r>
          </a:p>
          <a:p>
            <a:pPr eaLnBrk="1" fontAlgn="auto" hangingPunct="1">
              <a:spcAft>
                <a:spcPts val="0"/>
              </a:spcAft>
              <a:buFont typeface="Arial" charset="0"/>
              <a:buNone/>
              <a:defRPr/>
            </a:pPr>
            <a:r>
              <a:rPr lang="en-US" dirty="0" smtClean="0"/>
              <a:t>E) None of the above</a:t>
            </a:r>
          </a:p>
          <a:p>
            <a:pPr eaLnBrk="1" fontAlgn="auto" hangingPunct="1">
              <a:spcAft>
                <a:spcPts val="0"/>
              </a:spcAft>
              <a:buFont typeface="Arial" charset="0"/>
              <a:buNone/>
              <a:defRPr/>
            </a:pPr>
            <a:endParaRPr lang="en-US" dirty="0"/>
          </a:p>
        </p:txBody>
      </p:sp>
    </p:spTree>
    <p:extLst>
      <p:ext uri="{BB962C8B-B14F-4D97-AF65-F5344CB8AC3E}">
        <p14:creationId xmlns="" xmlns:p14="http://schemas.microsoft.com/office/powerpoint/2010/main" val="371382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Review Question 3</a:t>
            </a:r>
          </a:p>
        </p:txBody>
      </p:sp>
      <p:sp>
        <p:nvSpPr>
          <p:cNvPr id="7171" name="Content Placeholder 2"/>
          <p:cNvSpPr>
            <a:spLocks noGrp="1"/>
          </p:cNvSpPr>
          <p:nvPr>
            <p:ph idx="1"/>
          </p:nvPr>
        </p:nvSpPr>
        <p:spPr/>
        <p:txBody>
          <a:bodyPr/>
          <a:lstStyle/>
          <a:p>
            <a:pPr eaLnBrk="1" hangingPunct="1">
              <a:buFont typeface="Arial" charset="0"/>
              <a:buNone/>
            </a:pPr>
            <a:r>
              <a:rPr lang="en-US" smtClean="0"/>
              <a:t>The job of the </a:t>
            </a:r>
            <a:r>
              <a:rPr lang="en-US" b="1" smtClean="0"/>
              <a:t>Fetch</a:t>
            </a:r>
            <a:r>
              <a:rPr lang="en-US" smtClean="0"/>
              <a:t> Unit is to:</a:t>
            </a:r>
          </a:p>
          <a:p>
            <a:pPr eaLnBrk="1" hangingPunct="1">
              <a:buFont typeface="Arial" charset="0"/>
              <a:buNone/>
            </a:pPr>
            <a:endParaRPr lang="en-US" smtClean="0"/>
          </a:p>
          <a:p>
            <a:pPr eaLnBrk="1" hangingPunct="1">
              <a:buFont typeface="Arial" charset="0"/>
              <a:buNone/>
            </a:pPr>
            <a:r>
              <a:rPr lang="en-US" smtClean="0"/>
              <a:t>A) Find the next instruction</a:t>
            </a:r>
          </a:p>
          <a:p>
            <a:pPr eaLnBrk="1" hangingPunct="1">
              <a:buFont typeface="Arial" charset="0"/>
              <a:buNone/>
            </a:pPr>
            <a:r>
              <a:rPr lang="en-US" smtClean="0"/>
              <a:t>B) Interpret the next instruction</a:t>
            </a:r>
          </a:p>
          <a:p>
            <a:pPr eaLnBrk="1" hangingPunct="1">
              <a:buFont typeface="Arial" charset="0"/>
              <a:buNone/>
            </a:pPr>
            <a:r>
              <a:rPr lang="en-US" smtClean="0"/>
              <a:t>C) Perform the next instruction</a:t>
            </a:r>
          </a:p>
          <a:p>
            <a:pPr eaLnBrk="1" hangingPunct="1">
              <a:buFont typeface="Arial" charset="0"/>
              <a:buNone/>
            </a:pPr>
            <a:r>
              <a:rPr lang="en-US" smtClean="0"/>
              <a:t>D) Change the next instruction</a:t>
            </a:r>
          </a:p>
          <a:p>
            <a:pPr eaLnBrk="1" hangingPunct="1">
              <a:buFont typeface="Arial" charset="0"/>
              <a:buNone/>
            </a:pPr>
            <a:r>
              <a:rPr lang="en-US" smtClean="0"/>
              <a:t>E) None of the above</a:t>
            </a:r>
          </a:p>
          <a:p>
            <a:pPr eaLnBrk="1" hangingPunct="1">
              <a:buFont typeface="Arial" charset="0"/>
              <a:buNone/>
            </a:pPr>
            <a:endParaRPr lang="en-US" smtClean="0"/>
          </a:p>
        </p:txBody>
      </p:sp>
    </p:spTree>
    <p:extLst>
      <p:ext uri="{BB962C8B-B14F-4D97-AF65-F5344CB8AC3E}">
        <p14:creationId xmlns="" xmlns:p14="http://schemas.microsoft.com/office/powerpoint/2010/main" val="146688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Review Question 4</a:t>
            </a:r>
          </a:p>
        </p:txBody>
      </p:sp>
      <p:sp>
        <p:nvSpPr>
          <p:cNvPr id="8195" name="Content Placeholder 2"/>
          <p:cNvSpPr>
            <a:spLocks noGrp="1"/>
          </p:cNvSpPr>
          <p:nvPr>
            <p:ph idx="1"/>
          </p:nvPr>
        </p:nvSpPr>
        <p:spPr/>
        <p:txBody>
          <a:bodyPr/>
          <a:lstStyle/>
          <a:p>
            <a:pPr eaLnBrk="1" hangingPunct="1">
              <a:buFont typeface="Arial" charset="0"/>
              <a:buNone/>
            </a:pPr>
            <a:r>
              <a:rPr lang="en-US" smtClean="0"/>
              <a:t>The job of the </a:t>
            </a:r>
            <a:r>
              <a:rPr lang="en-US" b="1" smtClean="0"/>
              <a:t>Decode</a:t>
            </a:r>
            <a:r>
              <a:rPr lang="en-US" smtClean="0"/>
              <a:t> Unit is to:</a:t>
            </a:r>
          </a:p>
          <a:p>
            <a:pPr eaLnBrk="1" hangingPunct="1">
              <a:buFont typeface="Arial" charset="0"/>
              <a:buNone/>
            </a:pPr>
            <a:endParaRPr lang="en-US" smtClean="0"/>
          </a:p>
          <a:p>
            <a:pPr eaLnBrk="1" hangingPunct="1">
              <a:buFont typeface="Arial" charset="0"/>
              <a:buNone/>
            </a:pPr>
            <a:r>
              <a:rPr lang="en-US" smtClean="0"/>
              <a:t>A) Find the next instruction</a:t>
            </a:r>
          </a:p>
          <a:p>
            <a:pPr eaLnBrk="1" hangingPunct="1">
              <a:buFont typeface="Arial" charset="0"/>
              <a:buNone/>
            </a:pPr>
            <a:r>
              <a:rPr lang="en-US" smtClean="0"/>
              <a:t>B) Interpret the next instruction</a:t>
            </a:r>
          </a:p>
          <a:p>
            <a:pPr eaLnBrk="1" hangingPunct="1">
              <a:buFont typeface="Arial" charset="0"/>
              <a:buNone/>
            </a:pPr>
            <a:r>
              <a:rPr lang="en-US" smtClean="0"/>
              <a:t>C) Perform the next instruction</a:t>
            </a:r>
          </a:p>
          <a:p>
            <a:pPr eaLnBrk="1" hangingPunct="1">
              <a:buFont typeface="Arial" charset="0"/>
              <a:buNone/>
            </a:pPr>
            <a:r>
              <a:rPr lang="en-US" smtClean="0"/>
              <a:t>D) Change the next instruction</a:t>
            </a:r>
          </a:p>
          <a:p>
            <a:pPr eaLnBrk="1" hangingPunct="1">
              <a:buFont typeface="Arial" charset="0"/>
              <a:buNone/>
            </a:pPr>
            <a:r>
              <a:rPr lang="en-US" smtClean="0"/>
              <a:t>E) None of the above</a:t>
            </a:r>
          </a:p>
          <a:p>
            <a:pPr eaLnBrk="1" hangingPunct="1">
              <a:buFont typeface="Arial" charset="0"/>
              <a:buNone/>
            </a:pPr>
            <a:endParaRPr lang="en-US" smtClean="0"/>
          </a:p>
        </p:txBody>
      </p:sp>
    </p:spTree>
    <p:extLst>
      <p:ext uri="{BB962C8B-B14F-4D97-AF65-F5344CB8AC3E}">
        <p14:creationId xmlns="" xmlns:p14="http://schemas.microsoft.com/office/powerpoint/2010/main" val="124564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Review Question 5</a:t>
            </a:r>
          </a:p>
        </p:txBody>
      </p:sp>
      <p:sp>
        <p:nvSpPr>
          <p:cNvPr id="9219" name="Content Placeholder 2"/>
          <p:cNvSpPr>
            <a:spLocks noGrp="1"/>
          </p:cNvSpPr>
          <p:nvPr>
            <p:ph idx="1"/>
          </p:nvPr>
        </p:nvSpPr>
        <p:spPr/>
        <p:txBody>
          <a:bodyPr/>
          <a:lstStyle/>
          <a:p>
            <a:pPr eaLnBrk="1" hangingPunct="1">
              <a:buFont typeface="Arial" charset="0"/>
              <a:buNone/>
            </a:pPr>
            <a:r>
              <a:rPr lang="en-US" smtClean="0"/>
              <a:t>The job of the </a:t>
            </a:r>
            <a:r>
              <a:rPr lang="en-US" b="1" smtClean="0"/>
              <a:t>Execute</a:t>
            </a:r>
            <a:r>
              <a:rPr lang="en-US" smtClean="0"/>
              <a:t> Unit is to:</a:t>
            </a:r>
          </a:p>
          <a:p>
            <a:pPr eaLnBrk="1" hangingPunct="1">
              <a:buFont typeface="Arial" charset="0"/>
              <a:buNone/>
            </a:pPr>
            <a:endParaRPr lang="en-US" smtClean="0"/>
          </a:p>
          <a:p>
            <a:pPr eaLnBrk="1" hangingPunct="1">
              <a:buFont typeface="Arial" charset="0"/>
              <a:buNone/>
            </a:pPr>
            <a:r>
              <a:rPr lang="en-US" smtClean="0"/>
              <a:t>A) Find the next instruction</a:t>
            </a:r>
          </a:p>
          <a:p>
            <a:pPr eaLnBrk="1" hangingPunct="1">
              <a:buFont typeface="Arial" charset="0"/>
              <a:buNone/>
            </a:pPr>
            <a:r>
              <a:rPr lang="en-US" smtClean="0"/>
              <a:t>B) Interpret the next instruction</a:t>
            </a:r>
          </a:p>
          <a:p>
            <a:pPr eaLnBrk="1" hangingPunct="1">
              <a:buFont typeface="Arial" charset="0"/>
              <a:buNone/>
            </a:pPr>
            <a:r>
              <a:rPr lang="en-US" smtClean="0"/>
              <a:t>C) Perform the next instruction</a:t>
            </a:r>
          </a:p>
          <a:p>
            <a:pPr eaLnBrk="1" hangingPunct="1">
              <a:buFont typeface="Arial" charset="0"/>
              <a:buNone/>
            </a:pPr>
            <a:r>
              <a:rPr lang="en-US" smtClean="0"/>
              <a:t>D) Change the next instruction</a:t>
            </a:r>
          </a:p>
          <a:p>
            <a:pPr eaLnBrk="1" hangingPunct="1">
              <a:buFont typeface="Arial" charset="0"/>
              <a:buNone/>
            </a:pPr>
            <a:r>
              <a:rPr lang="en-US" smtClean="0"/>
              <a:t>E) None of the above</a:t>
            </a:r>
          </a:p>
          <a:p>
            <a:pPr eaLnBrk="1" hangingPunct="1">
              <a:buFont typeface="Arial" charset="0"/>
              <a:buNone/>
            </a:pPr>
            <a:endParaRPr lang="en-US" smtClean="0"/>
          </a:p>
        </p:txBody>
      </p:sp>
    </p:spTree>
    <p:extLst>
      <p:ext uri="{BB962C8B-B14F-4D97-AF65-F5344CB8AC3E}">
        <p14:creationId xmlns="" xmlns:p14="http://schemas.microsoft.com/office/powerpoint/2010/main" val="111209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923330"/>
          </a:xfrm>
          <a:prstGeom prst="rect">
            <a:avLst/>
          </a:prstGeom>
          <a:noFill/>
        </p:spPr>
        <p:txBody>
          <a:bodyPr>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Software</a:t>
            </a:r>
            <a:endPar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TextBox 6"/>
          <p:cNvSpPr txBox="1">
            <a:spLocks noChangeArrowheads="1"/>
          </p:cNvSpPr>
          <p:nvPr/>
        </p:nvSpPr>
        <p:spPr bwMode="auto">
          <a:xfrm>
            <a:off x="228600" y="1143000"/>
            <a:ext cx="8686800" cy="520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400"/>
              <a:t> </a:t>
            </a:r>
            <a:r>
              <a:rPr lang="en-US" sz="2800"/>
              <a:t>Microprocessors only understand </a:t>
            </a:r>
            <a:r>
              <a:rPr lang="en-US" sz="2800" u="sng"/>
              <a:t>very simple </a:t>
            </a:r>
            <a:r>
              <a:rPr lang="en-US" sz="2800"/>
              <a:t>instructions</a:t>
            </a:r>
          </a:p>
          <a:p>
            <a:pPr lvl="1">
              <a:buFont typeface="Wingdings" pitchFamily="2" charset="2"/>
              <a:buChar char="Ø"/>
            </a:pPr>
            <a:r>
              <a:rPr lang="en-US" sz="2800"/>
              <a:t>  “add binary bits (1’s and 0’s)”</a:t>
            </a:r>
          </a:p>
          <a:p>
            <a:pPr lvl="1">
              <a:buFont typeface="Wingdings" pitchFamily="2" charset="2"/>
              <a:buChar char="Ø"/>
            </a:pPr>
            <a:r>
              <a:rPr lang="en-US" sz="2800"/>
              <a:t> “shift bits to the right one place”</a:t>
            </a:r>
          </a:p>
          <a:p>
            <a:pPr lvl="1">
              <a:buFont typeface="Wingdings" pitchFamily="2" charset="2"/>
              <a:buChar char="Ø"/>
            </a:pPr>
            <a:r>
              <a:rPr lang="en-US" sz="2800"/>
              <a:t> “save these bits to this register”</a:t>
            </a:r>
            <a:br>
              <a:rPr lang="en-US" sz="2800"/>
            </a:br>
            <a:endParaRPr lang="en-US" sz="2800"/>
          </a:p>
          <a:p>
            <a:pPr>
              <a:buFont typeface="Arial" charset="0"/>
              <a:buChar char="•"/>
            </a:pPr>
            <a:r>
              <a:rPr lang="en-US" sz="2800"/>
              <a:t> Microprocessors understand </a:t>
            </a:r>
            <a:r>
              <a:rPr lang="en-US" sz="2800" u="sng"/>
              <a:t>very few </a:t>
            </a:r>
            <a:r>
              <a:rPr lang="en-US" sz="2800"/>
              <a:t>instructions</a:t>
            </a:r>
          </a:p>
          <a:p>
            <a:pPr lvl="1">
              <a:buFont typeface="Wingdings" pitchFamily="2" charset="2"/>
              <a:buChar char="Ø"/>
            </a:pPr>
            <a:r>
              <a:rPr lang="en-US" sz="2800"/>
              <a:t> usually a couple of hundred instructions </a:t>
            </a:r>
            <a:br>
              <a:rPr lang="en-US" sz="2800"/>
            </a:br>
            <a:endParaRPr lang="en-US" sz="2800"/>
          </a:p>
          <a:p>
            <a:pPr>
              <a:buFont typeface="Arial" charset="0"/>
              <a:buChar char="•"/>
            </a:pPr>
            <a:r>
              <a:rPr lang="en-US" sz="2800"/>
              <a:t> Microprocessors only understand instructions given in a </a:t>
            </a:r>
            <a:br>
              <a:rPr lang="en-US" sz="2800"/>
            </a:br>
            <a:r>
              <a:rPr lang="en-US" sz="2800"/>
              <a:t>   </a:t>
            </a:r>
            <a:r>
              <a:rPr lang="en-US" sz="2800" u="sng"/>
              <a:t>very precise </a:t>
            </a:r>
            <a:r>
              <a:rPr lang="en-US" sz="2800"/>
              <a:t>format</a:t>
            </a:r>
          </a:p>
          <a:p>
            <a:pPr lvl="1">
              <a:buFont typeface="Wingdings" pitchFamily="2" charset="2"/>
              <a:buChar char="Ø"/>
            </a:pPr>
            <a:r>
              <a:rPr lang="en-US" sz="2800"/>
              <a:t> “syntax” is the structure the instruction must follow</a:t>
            </a:r>
          </a:p>
          <a:p>
            <a:pPr>
              <a:buFont typeface="Arial" charset="0"/>
              <a:buChar char="•"/>
            </a:pPr>
            <a:endParaRPr lang="en-US" sz="2400"/>
          </a:p>
        </p:txBody>
      </p:sp>
    </p:spTree>
    <p:extLst>
      <p:ext uri="{BB962C8B-B14F-4D97-AF65-F5344CB8AC3E}">
        <p14:creationId xmlns="" xmlns:p14="http://schemas.microsoft.com/office/powerpoint/2010/main" val="936617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linds(horizontal)">
                                      <p:cBhvr>
                                        <p:cTn id="21" dur="500"/>
                                        <p:tgtEl>
                                          <p:spTgt spid="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linds(horizontal)">
                                      <p:cBhvr>
                                        <p:cTn id="24" dur="500"/>
                                        <p:tgtEl>
                                          <p:spTgt spid="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linds(horizontal)">
                                      <p:cBhvr>
                                        <p:cTn id="29" dur="500"/>
                                        <p:tgtEl>
                                          <p:spTgt spid="7">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linds(horizont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923330"/>
          </a:xfrm>
          <a:prstGeom prst="rect">
            <a:avLst/>
          </a:prstGeom>
          <a:noFill/>
        </p:spPr>
        <p:txBody>
          <a:bodyPr>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Software</a:t>
            </a:r>
            <a:endPar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TextBox 6"/>
          <p:cNvSpPr txBox="1">
            <a:spLocks noChangeArrowheads="1"/>
          </p:cNvSpPr>
          <p:nvPr/>
        </p:nvSpPr>
        <p:spPr bwMode="auto">
          <a:xfrm>
            <a:off x="228600" y="990600"/>
            <a:ext cx="8686800" cy="390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sz="2400"/>
          </a:p>
          <a:p>
            <a:pPr>
              <a:buFont typeface="Arial" charset="0"/>
              <a:buChar char="•"/>
            </a:pPr>
            <a:r>
              <a:rPr lang="en-US" sz="2400"/>
              <a:t> </a:t>
            </a:r>
            <a:r>
              <a:rPr lang="en-US" sz="2800"/>
              <a:t>Engineers seldom use this “machine” language directly</a:t>
            </a:r>
          </a:p>
          <a:p>
            <a:pPr lvl="1">
              <a:buFont typeface="Wingdings" pitchFamily="2" charset="2"/>
              <a:buChar char="Ø"/>
            </a:pPr>
            <a:r>
              <a:rPr lang="en-US" sz="2800"/>
              <a:t> only for very specialized functions</a:t>
            </a:r>
            <a:br>
              <a:rPr lang="en-US" sz="2800"/>
            </a:br>
            <a:endParaRPr lang="en-US" sz="2800"/>
          </a:p>
          <a:p>
            <a:pPr>
              <a:buFont typeface="Arial" charset="0"/>
              <a:buChar char="•"/>
            </a:pPr>
            <a:r>
              <a:rPr lang="en-US" sz="2800"/>
              <a:t> Engineers usually use “higher level” languages</a:t>
            </a:r>
          </a:p>
          <a:p>
            <a:pPr lvl="1">
              <a:buFont typeface="Wingdings" pitchFamily="2" charset="2"/>
              <a:buChar char="Ø"/>
            </a:pPr>
            <a:r>
              <a:rPr lang="en-US" sz="2800"/>
              <a:t>  Java, C++, BASIC, are examples</a:t>
            </a:r>
          </a:p>
          <a:p>
            <a:pPr lvl="1">
              <a:buFont typeface="Wingdings" pitchFamily="2" charset="2"/>
              <a:buChar char="Ø"/>
            </a:pPr>
            <a:r>
              <a:rPr lang="en-US" sz="2800"/>
              <a:t> programs must be compiled into “machine”        	language before they are run on the microprocessor</a:t>
            </a:r>
          </a:p>
          <a:p>
            <a:pPr lvl="1">
              <a:buFont typeface="Wingdings" pitchFamily="2" charset="2"/>
              <a:buChar char="Ø"/>
            </a:pPr>
            <a:r>
              <a:rPr lang="en-US" sz="2800"/>
              <a:t> NXT-G is a very high level language </a:t>
            </a:r>
          </a:p>
        </p:txBody>
      </p:sp>
    </p:spTree>
    <p:extLst>
      <p:ext uri="{BB962C8B-B14F-4D97-AF65-F5344CB8AC3E}">
        <p14:creationId xmlns="" xmlns:p14="http://schemas.microsoft.com/office/powerpoint/2010/main" val="1466163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linds(horizontal)">
                                      <p:cBhvr>
                                        <p:cTn id="18" dur="500"/>
                                        <p:tgtEl>
                                          <p:spTgt spid="7">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linds(horizontal)">
                                      <p:cBhvr>
                                        <p:cTn id="21" dur="500"/>
                                        <p:tgtEl>
                                          <p:spTgt spid="7">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linds(horizontal)">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Rectangle 6"/>
          <p:cNvSpPr/>
          <p:nvPr/>
        </p:nvSpPr>
        <p:spPr>
          <a:xfrm>
            <a:off x="762000" y="1752600"/>
            <a:ext cx="73152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dirty="0">
                <a:solidFill>
                  <a:schemeClr val="tx1"/>
                </a:solidFill>
              </a:rPr>
              <a:t>99 </a:t>
            </a:r>
          </a:p>
        </p:txBody>
      </p:sp>
      <p:sp>
        <p:nvSpPr>
          <p:cNvPr id="4" name="TextBox 3"/>
          <p:cNvSpPr txBox="1">
            <a:spLocks noChangeArrowheads="1"/>
          </p:cNvSpPr>
          <p:nvPr/>
        </p:nvSpPr>
        <p:spPr bwMode="auto">
          <a:xfrm>
            <a:off x="3124200" y="685800"/>
            <a:ext cx="1884363"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0" b="1" u="sng"/>
              <a:t>Fetch</a:t>
            </a:r>
          </a:p>
        </p:txBody>
      </p:sp>
    </p:spTree>
    <p:extLst>
      <p:ext uri="{BB962C8B-B14F-4D97-AF65-F5344CB8AC3E}">
        <p14:creationId xmlns="" xmlns:p14="http://schemas.microsoft.com/office/powerpoint/2010/main" val="1897557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Rectangle 6"/>
          <p:cNvSpPr/>
          <p:nvPr/>
        </p:nvSpPr>
        <p:spPr>
          <a:xfrm>
            <a:off x="762000" y="1752600"/>
            <a:ext cx="73152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QWERTYUIOPASDFGHJKLZXCAOKJSDFNGERTYUIPOIUYTREWQLKJHGFDSAMNBBVCCXXZQWEETRYTUPOLNUGFTVEDXWXZQAWDFDKJCGHYRPQIEYTHKQWERTYTPLMBUDNBRYTEBSOTHGVNZXUGHFOWQUTHNBXMGFLIUSHERBVLISFFNGISHDFELVNENKJSOJGFPJEOJGPOMBMVBNDOIHGEURYTIQXBNXFKTEWRTWNXXLVBODHGPERYEOWRSNLZSAVDNKSLKDFOSDFOGNEMULTIPLICATIONNSKDFHIYYHFHNGPDMGODPMGPGUEIOGUEPIUHRGUMXZNCLKSJFDKFGIMDHTHQCBGHPWOQIURYPLHSGR</a:t>
            </a:r>
          </a:p>
        </p:txBody>
      </p:sp>
      <p:sp>
        <p:nvSpPr>
          <p:cNvPr id="4" name="TextBox 3"/>
          <p:cNvSpPr txBox="1">
            <a:spLocks noChangeArrowheads="1"/>
          </p:cNvSpPr>
          <p:nvPr/>
        </p:nvSpPr>
        <p:spPr bwMode="auto">
          <a:xfrm>
            <a:off x="3124200" y="685800"/>
            <a:ext cx="259238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0" b="1" u="sng"/>
              <a:t>Decode</a:t>
            </a:r>
          </a:p>
        </p:txBody>
      </p:sp>
    </p:spTree>
    <p:extLst>
      <p:ext uri="{BB962C8B-B14F-4D97-AF65-F5344CB8AC3E}">
        <p14:creationId xmlns="" xmlns:p14="http://schemas.microsoft.com/office/powerpoint/2010/main" val="228020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Rectangle 6"/>
          <p:cNvSpPr/>
          <p:nvPr/>
        </p:nvSpPr>
        <p:spPr>
          <a:xfrm>
            <a:off x="762000" y="1752600"/>
            <a:ext cx="73152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QWERTYUIOPASDFGHJKLZXCAOKJSDFNGERTYUIPOIUYTREWQLKJHGFDSAMNBBVCCXXZQWEETRYTUPOLNUGFTVEDXWXZQAWDFDKJCGHYRPQIEYTHKQWERTYTPLMBUDNBRYTEBSOTHGVNZXUGHFOWQUTHNBXMGFLIUSHERBVLISFFNGISHDFELVNENKJSOJGFPJEOJGPOMBMVBNDOIHGEURYTIQXBNXFKTEWRTWNXXLVBODHGPERYEOWRSNLZSAVDNKSLKDFOSDFOGNE</a:t>
            </a:r>
            <a:r>
              <a:rPr lang="en-US" sz="2400" u="sng" dirty="0">
                <a:solidFill>
                  <a:srgbClr val="FFFF00"/>
                </a:solidFill>
              </a:rPr>
              <a:t>MULTIPLICATION</a:t>
            </a:r>
            <a:r>
              <a:rPr lang="en-US" sz="2400" dirty="0">
                <a:solidFill>
                  <a:schemeClr val="tx1"/>
                </a:solidFill>
              </a:rPr>
              <a:t>NSKDFHIYYHFHNGPDMGODPMGPGUEIOGUEPIUHRGUMXZNCLKSJFDKFGIMDHTHQCBGHPWOQIURYPLHSGR</a:t>
            </a:r>
          </a:p>
        </p:txBody>
      </p:sp>
      <p:sp>
        <p:nvSpPr>
          <p:cNvPr id="9220" name="TextBox 3"/>
          <p:cNvSpPr txBox="1">
            <a:spLocks noChangeArrowheads="1"/>
          </p:cNvSpPr>
          <p:nvPr/>
        </p:nvSpPr>
        <p:spPr bwMode="auto">
          <a:xfrm>
            <a:off x="3124200" y="685800"/>
            <a:ext cx="259238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0" b="1" u="sng"/>
              <a:t>Decode</a:t>
            </a:r>
          </a:p>
        </p:txBody>
      </p:sp>
    </p:spTree>
    <p:extLst>
      <p:ext uri="{BB962C8B-B14F-4D97-AF65-F5344CB8AC3E}">
        <p14:creationId xmlns="" xmlns:p14="http://schemas.microsoft.com/office/powerpoint/2010/main" val="243264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Rectangle 6"/>
          <p:cNvSpPr/>
          <p:nvPr/>
        </p:nvSpPr>
        <p:spPr>
          <a:xfrm>
            <a:off x="762000" y="1752600"/>
            <a:ext cx="73152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tx1"/>
                </a:solidFill>
              </a:rPr>
              <a:t>13.5 X 6.0</a:t>
            </a:r>
          </a:p>
        </p:txBody>
      </p:sp>
      <p:sp>
        <p:nvSpPr>
          <p:cNvPr id="4" name="TextBox 3"/>
          <p:cNvSpPr txBox="1">
            <a:spLocks noChangeArrowheads="1"/>
          </p:cNvSpPr>
          <p:nvPr/>
        </p:nvSpPr>
        <p:spPr bwMode="auto">
          <a:xfrm>
            <a:off x="3124200" y="685800"/>
            <a:ext cx="26638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0" b="1" u="sng"/>
              <a:t>Execute</a:t>
            </a:r>
          </a:p>
        </p:txBody>
      </p:sp>
      <p:sp>
        <p:nvSpPr>
          <p:cNvPr id="5" name="TextBox 4"/>
          <p:cNvSpPr txBox="1">
            <a:spLocks noChangeArrowheads="1"/>
          </p:cNvSpPr>
          <p:nvPr/>
        </p:nvSpPr>
        <p:spPr bwMode="auto">
          <a:xfrm>
            <a:off x="3581400" y="4648200"/>
            <a:ext cx="14890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5400" b="1"/>
              <a:t>“81”</a:t>
            </a:r>
          </a:p>
        </p:txBody>
      </p:sp>
    </p:spTree>
    <p:extLst>
      <p:ext uri="{BB962C8B-B14F-4D97-AF65-F5344CB8AC3E}">
        <p14:creationId xmlns="" xmlns:p14="http://schemas.microsoft.com/office/powerpoint/2010/main" val="338171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447800"/>
          </a:xfrm>
        </p:spPr>
        <p:txBody>
          <a:bodyPr>
            <a:normAutofit fontScale="90000"/>
          </a:bodyPr>
          <a:lstStyle/>
          <a:p>
            <a:pPr algn="ctr">
              <a:defRPr/>
            </a:pPr>
            <a:r>
              <a:rPr lang="en-US" dirty="0"/>
              <a:t>3.1 </a:t>
            </a:r>
            <a:r>
              <a:rPr lang="en-US" dirty="0" smtClean="0"/>
              <a:t>Microprocessors</a:t>
            </a:r>
            <a:br>
              <a:rPr lang="en-US" dirty="0" smtClean="0"/>
            </a:br>
            <a:r>
              <a:rPr lang="en-US" dirty="0" smtClean="0"/>
              <a:t>U3C1</a:t>
            </a:r>
            <a:endParaRPr lang="en-US" dirty="0"/>
          </a:p>
        </p:txBody>
      </p:sp>
    </p:spTree>
    <p:extLst>
      <p:ext uri="{BB962C8B-B14F-4D97-AF65-F5344CB8AC3E}">
        <p14:creationId xmlns="" xmlns:p14="http://schemas.microsoft.com/office/powerpoint/2010/main" val="2638922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7" name="Rectangle 6"/>
          <p:cNvSpPr/>
          <p:nvPr/>
        </p:nvSpPr>
        <p:spPr>
          <a:xfrm>
            <a:off x="762000" y="1752600"/>
            <a:ext cx="73152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dirty="0">
                <a:solidFill>
                  <a:schemeClr val="tx1"/>
                </a:solidFill>
              </a:rPr>
              <a:t>81 </a:t>
            </a:r>
          </a:p>
        </p:txBody>
      </p:sp>
      <p:sp>
        <p:nvSpPr>
          <p:cNvPr id="11268" name="TextBox 3"/>
          <p:cNvSpPr txBox="1">
            <a:spLocks noChangeArrowheads="1"/>
          </p:cNvSpPr>
          <p:nvPr/>
        </p:nvSpPr>
        <p:spPr bwMode="auto">
          <a:xfrm>
            <a:off x="3124200" y="685800"/>
            <a:ext cx="1884363"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6000" b="1" u="sng" dirty="0"/>
              <a:t>Fetch</a:t>
            </a:r>
          </a:p>
        </p:txBody>
      </p:sp>
    </p:spTree>
    <p:extLst>
      <p:ext uri="{BB962C8B-B14F-4D97-AF65-F5344CB8AC3E}">
        <p14:creationId xmlns="" xmlns:p14="http://schemas.microsoft.com/office/powerpoint/2010/main" val="916159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Software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4" name="TextBox 3"/>
          <p:cNvSpPr txBox="1"/>
          <p:nvPr/>
        </p:nvSpPr>
        <p:spPr>
          <a:xfrm>
            <a:off x="138223" y="1905000"/>
            <a:ext cx="8763000" cy="5262979"/>
          </a:xfrm>
          <a:prstGeom prst="rect">
            <a:avLst/>
          </a:prstGeom>
          <a:noFill/>
        </p:spPr>
        <p:txBody>
          <a:bodyPr numCol="3">
            <a:spAutoFit/>
          </a:bodyPr>
          <a:lstStyle/>
          <a:p>
            <a:pPr fontAlgn="auto">
              <a:spcBef>
                <a:spcPts val="0"/>
              </a:spcBef>
              <a:spcAft>
                <a:spcPts val="0"/>
              </a:spcAft>
              <a:defRPr/>
            </a:pPr>
            <a:r>
              <a:rPr lang="en-US" sz="2400" dirty="0">
                <a:latin typeface="+mn-lt"/>
                <a:cs typeface="+mn-cs"/>
              </a:rPr>
              <a:t> </a:t>
            </a:r>
            <a:endParaRPr lang="en-US" sz="2400" u="sng" dirty="0">
              <a:latin typeface="+mn-lt"/>
              <a:cs typeface="+mn-cs"/>
            </a:endParaRPr>
          </a:p>
          <a:p>
            <a:pPr fontAlgn="auto">
              <a:spcBef>
                <a:spcPts val="0"/>
              </a:spcBef>
              <a:spcAft>
                <a:spcPts val="0"/>
              </a:spcAft>
              <a:defRPr/>
            </a:pPr>
            <a:r>
              <a:rPr lang="en-US" sz="2800" b="1" u="sng" dirty="0">
                <a:solidFill>
                  <a:srgbClr val="FF0000"/>
                </a:solidFill>
                <a:latin typeface="+mn-lt"/>
                <a:cs typeface="+mn-cs"/>
              </a:rPr>
              <a:t>Registers:</a:t>
            </a:r>
            <a:endParaRPr lang="en-US" sz="2800" b="1" dirty="0">
              <a:solidFill>
                <a:srgbClr val="FF0000"/>
              </a:solidFill>
              <a:latin typeface="+mn-lt"/>
              <a:cs typeface="+mn-cs"/>
            </a:endParaRPr>
          </a:p>
          <a:p>
            <a:pPr fontAlgn="auto">
              <a:spcBef>
                <a:spcPts val="0"/>
              </a:spcBef>
              <a:spcAft>
                <a:spcPts val="0"/>
              </a:spcAft>
              <a:defRPr/>
            </a:pPr>
            <a:r>
              <a:rPr lang="en-US" sz="2800" dirty="0">
                <a:solidFill>
                  <a:srgbClr val="FF0000"/>
                </a:solidFill>
                <a:latin typeface="+mn-lt"/>
                <a:cs typeface="+mn-cs"/>
              </a:rPr>
              <a:t>Left Hand (LH)</a:t>
            </a:r>
          </a:p>
          <a:p>
            <a:pPr fontAlgn="auto">
              <a:spcBef>
                <a:spcPts val="0"/>
              </a:spcBef>
              <a:spcAft>
                <a:spcPts val="0"/>
              </a:spcAft>
              <a:defRPr/>
            </a:pPr>
            <a:r>
              <a:rPr lang="en-US" sz="2800" dirty="0">
                <a:solidFill>
                  <a:srgbClr val="FF0000"/>
                </a:solidFill>
                <a:latin typeface="+mn-lt"/>
                <a:cs typeface="+mn-cs"/>
              </a:rPr>
              <a:t>Right Hand (RH)</a:t>
            </a:r>
          </a:p>
          <a:p>
            <a:pPr fontAlgn="auto">
              <a:spcBef>
                <a:spcPts val="0"/>
              </a:spcBef>
              <a:spcAft>
                <a:spcPts val="0"/>
              </a:spcAft>
              <a:defRPr/>
            </a:pPr>
            <a:r>
              <a:rPr lang="en-US" sz="2800" dirty="0">
                <a:latin typeface="+mn-lt"/>
                <a:cs typeface="+mn-cs"/>
              </a:rPr>
              <a:t> </a:t>
            </a:r>
          </a:p>
          <a:p>
            <a:pPr fontAlgn="auto">
              <a:spcBef>
                <a:spcPts val="0"/>
              </a:spcBef>
              <a:spcAft>
                <a:spcPts val="0"/>
              </a:spcAft>
              <a:defRPr/>
            </a:pPr>
            <a:r>
              <a:rPr lang="en-US" sz="2800" b="1" u="sng" dirty="0">
                <a:solidFill>
                  <a:srgbClr val="7030A0"/>
                </a:solidFill>
                <a:latin typeface="+mn-lt"/>
                <a:cs typeface="+mn-cs"/>
              </a:rPr>
              <a:t>Commands:</a:t>
            </a:r>
            <a:endParaRPr lang="en-US" sz="2800" b="1" dirty="0">
              <a:solidFill>
                <a:srgbClr val="7030A0"/>
              </a:solidFill>
              <a:latin typeface="+mn-lt"/>
              <a:cs typeface="+mn-cs"/>
            </a:endParaRPr>
          </a:p>
          <a:p>
            <a:pPr fontAlgn="auto">
              <a:spcBef>
                <a:spcPts val="0"/>
              </a:spcBef>
              <a:spcAft>
                <a:spcPts val="0"/>
              </a:spcAft>
              <a:defRPr/>
            </a:pPr>
            <a:r>
              <a:rPr lang="en-US" sz="2800" dirty="0">
                <a:solidFill>
                  <a:srgbClr val="7030A0"/>
                </a:solidFill>
                <a:latin typeface="+mn-lt"/>
                <a:cs typeface="+mn-cs"/>
              </a:rPr>
              <a:t>Move to (MT)</a:t>
            </a:r>
          </a:p>
          <a:p>
            <a:pPr fontAlgn="auto">
              <a:spcBef>
                <a:spcPts val="0"/>
              </a:spcBef>
              <a:spcAft>
                <a:spcPts val="0"/>
              </a:spcAft>
              <a:defRPr/>
            </a:pPr>
            <a:r>
              <a:rPr lang="en-US" sz="2800" dirty="0">
                <a:solidFill>
                  <a:srgbClr val="7030A0"/>
                </a:solidFill>
                <a:latin typeface="+mn-lt"/>
                <a:cs typeface="+mn-cs"/>
              </a:rPr>
              <a:t>Grab (GR)</a:t>
            </a:r>
          </a:p>
          <a:p>
            <a:pPr fontAlgn="auto">
              <a:spcBef>
                <a:spcPts val="0"/>
              </a:spcBef>
              <a:spcAft>
                <a:spcPts val="0"/>
              </a:spcAft>
              <a:defRPr/>
            </a:pPr>
            <a:r>
              <a:rPr lang="en-US" sz="2800" dirty="0">
                <a:solidFill>
                  <a:srgbClr val="7030A0"/>
                </a:solidFill>
                <a:latin typeface="+mn-lt"/>
                <a:cs typeface="+mn-cs"/>
              </a:rPr>
              <a:t>Drop (DR)</a:t>
            </a:r>
          </a:p>
          <a:p>
            <a:pPr fontAlgn="auto">
              <a:spcBef>
                <a:spcPts val="0"/>
              </a:spcBef>
              <a:spcAft>
                <a:spcPts val="0"/>
              </a:spcAft>
              <a:defRPr/>
            </a:pPr>
            <a:r>
              <a:rPr lang="en-US" sz="2800" dirty="0">
                <a:solidFill>
                  <a:srgbClr val="7030A0"/>
                </a:solidFill>
                <a:latin typeface="+mn-lt"/>
                <a:cs typeface="+mn-cs"/>
              </a:rPr>
              <a:t>Rotate (RT)</a:t>
            </a:r>
          </a:p>
          <a:p>
            <a:pPr fontAlgn="auto">
              <a:spcBef>
                <a:spcPts val="0"/>
              </a:spcBef>
              <a:spcAft>
                <a:spcPts val="0"/>
              </a:spcAft>
              <a:defRPr/>
            </a:pPr>
            <a:endParaRPr lang="en-US" sz="2800" dirty="0">
              <a:solidFill>
                <a:srgbClr val="00B0F0"/>
              </a:solidFill>
              <a:latin typeface="+mn-lt"/>
              <a:cs typeface="+mn-cs"/>
            </a:endParaRPr>
          </a:p>
          <a:p>
            <a:pPr fontAlgn="auto">
              <a:spcBef>
                <a:spcPts val="0"/>
              </a:spcBef>
              <a:spcAft>
                <a:spcPts val="0"/>
              </a:spcAft>
              <a:defRPr/>
            </a:pPr>
            <a:endParaRPr lang="en-US" sz="2800" dirty="0">
              <a:solidFill>
                <a:srgbClr val="00B0F0"/>
              </a:solidFill>
              <a:latin typeface="+mn-lt"/>
              <a:cs typeface="+mn-cs"/>
            </a:endParaRPr>
          </a:p>
          <a:p>
            <a:pPr fontAlgn="auto">
              <a:spcBef>
                <a:spcPts val="0"/>
              </a:spcBef>
              <a:spcAft>
                <a:spcPts val="0"/>
              </a:spcAft>
              <a:defRPr/>
            </a:pPr>
            <a:r>
              <a:rPr lang="en-US" sz="2800" b="1" dirty="0">
                <a:latin typeface="+mn-lt"/>
                <a:cs typeface="+mn-cs"/>
              </a:rPr>
              <a:t> </a:t>
            </a:r>
          </a:p>
          <a:p>
            <a:pPr fontAlgn="auto">
              <a:spcBef>
                <a:spcPts val="0"/>
              </a:spcBef>
              <a:spcAft>
                <a:spcPts val="0"/>
              </a:spcAft>
              <a:defRPr/>
            </a:pPr>
            <a:r>
              <a:rPr lang="en-US" sz="2800" b="1" u="sng" dirty="0" smtClean="0">
                <a:solidFill>
                  <a:srgbClr val="FFC000"/>
                </a:solidFill>
                <a:latin typeface="+mn-lt"/>
                <a:cs typeface="+mn-cs"/>
              </a:rPr>
              <a:t>Resources</a:t>
            </a:r>
            <a:r>
              <a:rPr lang="en-US" sz="2800" b="1" u="sng" dirty="0">
                <a:solidFill>
                  <a:srgbClr val="FFC000"/>
                </a:solidFill>
                <a:latin typeface="+mn-lt"/>
                <a:cs typeface="+mn-cs"/>
              </a:rPr>
              <a:t>:</a:t>
            </a:r>
          </a:p>
          <a:p>
            <a:pPr fontAlgn="auto">
              <a:spcBef>
                <a:spcPts val="0"/>
              </a:spcBef>
              <a:spcAft>
                <a:spcPts val="0"/>
              </a:spcAft>
              <a:defRPr/>
            </a:pPr>
            <a:r>
              <a:rPr lang="en-US" sz="2800" dirty="0">
                <a:solidFill>
                  <a:srgbClr val="FFC000"/>
                </a:solidFill>
                <a:latin typeface="+mn-lt"/>
                <a:cs typeface="+mn-cs"/>
              </a:rPr>
              <a:t>Peanut Butter:</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Jar (PBJ)</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Lid (PBL)</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Contents (PBC)</a:t>
            </a:r>
          </a:p>
          <a:p>
            <a:pPr fontAlgn="auto">
              <a:spcBef>
                <a:spcPts val="0"/>
              </a:spcBef>
              <a:spcAft>
                <a:spcPts val="0"/>
              </a:spcAft>
              <a:defRPr/>
            </a:pPr>
            <a:r>
              <a:rPr lang="en-US" sz="2800" dirty="0">
                <a:solidFill>
                  <a:srgbClr val="FFC000"/>
                </a:solidFill>
                <a:latin typeface="+mn-lt"/>
                <a:cs typeface="+mn-cs"/>
              </a:rPr>
              <a:t>Jam:</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Jar (JJ)</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Lid (JL)</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Contents (JC)</a:t>
            </a:r>
          </a:p>
          <a:p>
            <a:pPr fontAlgn="auto">
              <a:spcBef>
                <a:spcPts val="0"/>
              </a:spcBef>
              <a:spcAft>
                <a:spcPts val="0"/>
              </a:spcAft>
              <a:defRPr/>
            </a:pPr>
            <a:endParaRPr lang="en-US" sz="2800" dirty="0">
              <a:solidFill>
                <a:srgbClr val="FFC000"/>
              </a:solidFill>
              <a:latin typeface="+mn-lt"/>
              <a:cs typeface="+mn-cs"/>
            </a:endParaRPr>
          </a:p>
          <a:p>
            <a:pPr fontAlgn="auto">
              <a:spcBef>
                <a:spcPts val="0"/>
              </a:spcBef>
              <a:spcAft>
                <a:spcPts val="0"/>
              </a:spcAft>
              <a:defRPr/>
            </a:pPr>
            <a:endParaRPr lang="en-US" sz="2800" dirty="0">
              <a:solidFill>
                <a:srgbClr val="FFC000"/>
              </a:solidFill>
              <a:latin typeface="+mn-lt"/>
              <a:cs typeface="+mn-cs"/>
            </a:endParaRPr>
          </a:p>
          <a:p>
            <a:pPr fontAlgn="auto">
              <a:spcBef>
                <a:spcPts val="0"/>
              </a:spcBef>
              <a:spcAft>
                <a:spcPts val="0"/>
              </a:spcAft>
              <a:defRPr/>
            </a:pPr>
            <a:endParaRPr lang="en-US" sz="2800" dirty="0">
              <a:solidFill>
                <a:srgbClr val="FFC000"/>
              </a:solidFill>
              <a:latin typeface="+mn-lt"/>
              <a:cs typeface="+mn-cs"/>
            </a:endParaRPr>
          </a:p>
          <a:p>
            <a:pPr fontAlgn="auto">
              <a:spcBef>
                <a:spcPts val="0"/>
              </a:spcBef>
              <a:spcAft>
                <a:spcPts val="0"/>
              </a:spcAft>
              <a:defRPr/>
            </a:pPr>
            <a:r>
              <a:rPr lang="en-US" sz="2800" dirty="0">
                <a:solidFill>
                  <a:srgbClr val="FFC000"/>
                </a:solidFill>
                <a:latin typeface="+mn-lt"/>
                <a:cs typeface="+mn-cs"/>
              </a:rPr>
              <a:t>Bread:</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Bag (BB)</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Seal (BS)</a:t>
            </a:r>
          </a:p>
          <a:p>
            <a:pPr lvl="1" fontAlgn="auto">
              <a:spcBef>
                <a:spcPts val="0"/>
              </a:spcBef>
              <a:spcAft>
                <a:spcPts val="0"/>
              </a:spcAft>
              <a:buFont typeface="Arial" pitchFamily="34" charset="0"/>
              <a:buChar char="•"/>
              <a:defRPr/>
            </a:pPr>
            <a:r>
              <a:rPr lang="en-US" sz="2800" dirty="0">
                <a:solidFill>
                  <a:srgbClr val="FFC000"/>
                </a:solidFill>
                <a:latin typeface="+mn-lt"/>
                <a:cs typeface="+mn-cs"/>
              </a:rPr>
              <a:t>Contents (BC)</a:t>
            </a:r>
          </a:p>
          <a:p>
            <a:pPr fontAlgn="auto">
              <a:spcBef>
                <a:spcPts val="0"/>
              </a:spcBef>
              <a:spcAft>
                <a:spcPts val="0"/>
              </a:spcAft>
              <a:defRPr/>
            </a:pPr>
            <a:r>
              <a:rPr lang="en-US" sz="2800" dirty="0">
                <a:solidFill>
                  <a:srgbClr val="FFC000"/>
                </a:solidFill>
                <a:latin typeface="+mn-lt"/>
                <a:cs typeface="+mn-cs"/>
              </a:rPr>
              <a:t>Knife (KN)</a:t>
            </a:r>
          </a:p>
          <a:p>
            <a:pPr fontAlgn="auto">
              <a:spcBef>
                <a:spcPts val="0"/>
              </a:spcBef>
              <a:spcAft>
                <a:spcPts val="0"/>
              </a:spcAft>
              <a:defRPr/>
            </a:pPr>
            <a:r>
              <a:rPr lang="en-US" sz="2800" dirty="0">
                <a:solidFill>
                  <a:srgbClr val="FFC000"/>
                </a:solidFill>
                <a:latin typeface="+mn-lt"/>
                <a:cs typeface="+mn-cs"/>
              </a:rPr>
              <a:t>Spoon (SP)</a:t>
            </a:r>
          </a:p>
          <a:p>
            <a:pPr fontAlgn="auto">
              <a:spcBef>
                <a:spcPts val="0"/>
              </a:spcBef>
              <a:spcAft>
                <a:spcPts val="0"/>
              </a:spcAft>
              <a:defRPr/>
            </a:pPr>
            <a:r>
              <a:rPr lang="en-US" sz="2800" dirty="0">
                <a:solidFill>
                  <a:srgbClr val="FFC000"/>
                </a:solidFill>
                <a:latin typeface="+mn-lt"/>
                <a:cs typeface="+mn-cs"/>
              </a:rPr>
              <a:t>Plate (PL)</a:t>
            </a:r>
          </a:p>
          <a:p>
            <a:pPr fontAlgn="auto">
              <a:spcBef>
                <a:spcPts val="0"/>
              </a:spcBef>
              <a:spcAft>
                <a:spcPts val="0"/>
              </a:spcAft>
              <a:defRPr/>
            </a:pPr>
            <a:r>
              <a:rPr lang="en-US" sz="2800" dirty="0">
                <a:solidFill>
                  <a:srgbClr val="FFC000"/>
                </a:solidFill>
                <a:latin typeface="+mn-lt"/>
                <a:cs typeface="+mn-cs"/>
              </a:rPr>
              <a:t>Desk (DS)</a:t>
            </a:r>
          </a:p>
        </p:txBody>
      </p:sp>
      <p:sp>
        <p:nvSpPr>
          <p:cNvPr id="5" name="TextBox 4"/>
          <p:cNvSpPr txBox="1">
            <a:spLocks noChangeArrowheads="1"/>
          </p:cNvSpPr>
          <p:nvPr/>
        </p:nvSpPr>
        <p:spPr bwMode="auto">
          <a:xfrm>
            <a:off x="0" y="609600"/>
            <a:ext cx="9144000"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b="1" u="sng" dirty="0"/>
              <a:t>Peanut Butter &amp; Jam Sandwich Processor</a:t>
            </a:r>
          </a:p>
          <a:p>
            <a:pPr algn="ctr"/>
            <a:r>
              <a:rPr lang="en-US" b="1" u="sng" dirty="0"/>
              <a:t/>
            </a:r>
            <a:br>
              <a:rPr lang="en-US" b="1" u="sng" dirty="0"/>
            </a:br>
            <a:r>
              <a:rPr lang="en-US" sz="2800" b="1" u="sng" dirty="0"/>
              <a:t>Instruction Format (syntax):</a:t>
            </a:r>
            <a:endParaRPr lang="en-US" sz="2800" b="1" dirty="0"/>
          </a:p>
          <a:p>
            <a:pPr algn="ctr"/>
            <a:r>
              <a:rPr lang="en-US" sz="2800" dirty="0" err="1">
                <a:solidFill>
                  <a:srgbClr val="FF0000"/>
                </a:solidFill>
              </a:rPr>
              <a:t>Register</a:t>
            </a:r>
            <a:r>
              <a:rPr lang="en-US" sz="2800" dirty="0" err="1"/>
              <a:t>_</a:t>
            </a:r>
            <a:r>
              <a:rPr lang="en-US" sz="2800" dirty="0" err="1">
                <a:solidFill>
                  <a:srgbClr val="7030A0"/>
                </a:solidFill>
              </a:rPr>
              <a:t>Command</a:t>
            </a:r>
            <a:r>
              <a:rPr lang="en-US" sz="2800" dirty="0" err="1"/>
              <a:t>_</a:t>
            </a:r>
            <a:r>
              <a:rPr lang="en-US" sz="2800" dirty="0" err="1">
                <a:solidFill>
                  <a:srgbClr val="FFC000"/>
                </a:solidFill>
              </a:rPr>
              <a:t>Resource</a:t>
            </a:r>
            <a:endParaRPr lang="en-US" dirty="0">
              <a:solidFill>
                <a:srgbClr val="FFC000"/>
              </a:solidFill>
            </a:endParaRPr>
          </a:p>
        </p:txBody>
      </p:sp>
    </p:spTree>
    <p:extLst>
      <p:ext uri="{BB962C8B-B14F-4D97-AF65-F5344CB8AC3E}">
        <p14:creationId xmlns="" xmlns:p14="http://schemas.microsoft.com/office/powerpoint/2010/main" val="98868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a:noFill/>
        </p:spPr>
        <p:txBody>
          <a:bodyPr>
            <a:spAutoFit/>
          </a:bodyPr>
          <a:lstStyle/>
          <a:p>
            <a:pPr algn="ctr" fontAlgn="auto">
              <a:spcBef>
                <a:spcPts val="0"/>
              </a:spcBef>
              <a:spcAft>
                <a:spcPts val="0"/>
              </a:spcAft>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Software Lab</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5" name="TextBox 4"/>
          <p:cNvSpPr txBox="1">
            <a:spLocks noChangeArrowheads="1"/>
          </p:cNvSpPr>
          <p:nvPr/>
        </p:nvSpPr>
        <p:spPr bwMode="auto">
          <a:xfrm>
            <a:off x="0" y="838200"/>
            <a:ext cx="9144000" cy="517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b="1" u="sng" dirty="0"/>
              <a:t>Peanut Butter &amp; Jam Sandwich Processor Instructions</a:t>
            </a:r>
          </a:p>
          <a:p>
            <a:pPr algn="ctr"/>
            <a:r>
              <a:rPr lang="en-US" b="1" u="sng" dirty="0"/>
              <a:t/>
            </a:r>
            <a:br>
              <a:rPr lang="en-US" b="1" u="sng" dirty="0"/>
            </a:br>
            <a:r>
              <a:rPr lang="en-US" sz="2800" b="1" u="sng" dirty="0"/>
              <a:t>Instruction Format (syntax):</a:t>
            </a:r>
            <a:br>
              <a:rPr lang="en-US" sz="2800" b="1" u="sng" dirty="0"/>
            </a:br>
            <a:endParaRPr lang="en-US" sz="1600" b="1" dirty="0"/>
          </a:p>
          <a:p>
            <a:pPr algn="ctr"/>
            <a:r>
              <a:rPr lang="en-US" sz="2800" dirty="0" err="1">
                <a:solidFill>
                  <a:srgbClr val="FF0000"/>
                </a:solidFill>
              </a:rPr>
              <a:t>Register</a:t>
            </a:r>
            <a:r>
              <a:rPr lang="en-US" sz="2800" dirty="0" err="1"/>
              <a:t>_</a:t>
            </a:r>
            <a:r>
              <a:rPr lang="en-US" sz="2800" dirty="0" err="1">
                <a:solidFill>
                  <a:srgbClr val="7030A0"/>
                </a:solidFill>
              </a:rPr>
              <a:t>Command</a:t>
            </a:r>
            <a:r>
              <a:rPr lang="en-US" sz="2800" dirty="0" err="1"/>
              <a:t>_</a:t>
            </a:r>
            <a:r>
              <a:rPr lang="en-US" sz="2800" dirty="0" err="1">
                <a:solidFill>
                  <a:srgbClr val="FFC000"/>
                </a:solidFill>
              </a:rPr>
              <a:t>Resource</a:t>
            </a:r>
            <a:endParaRPr lang="en-US" sz="2800" dirty="0">
              <a:solidFill>
                <a:srgbClr val="FFC000"/>
              </a:solidFill>
            </a:endParaRPr>
          </a:p>
          <a:p>
            <a:pPr algn="ctr"/>
            <a:endParaRPr lang="en-US" sz="2800" dirty="0">
              <a:solidFill>
                <a:srgbClr val="92D050"/>
              </a:solidFill>
            </a:endParaRPr>
          </a:p>
          <a:p>
            <a:pPr algn="ctr"/>
            <a:r>
              <a:rPr lang="en-US" sz="2800" b="1" u="sng" dirty="0"/>
              <a:t>Sample Instructions:</a:t>
            </a:r>
          </a:p>
          <a:p>
            <a:pPr algn="ctr"/>
            <a:endParaRPr lang="en-US" sz="1600" b="1" u="sng" dirty="0"/>
          </a:p>
          <a:p>
            <a:pPr algn="ctr"/>
            <a:r>
              <a:rPr lang="en-US" sz="2800" dirty="0">
                <a:solidFill>
                  <a:srgbClr val="FF0000"/>
                </a:solidFill>
              </a:rPr>
              <a:t>Left </a:t>
            </a:r>
            <a:r>
              <a:rPr lang="en-US" sz="2800" dirty="0" err="1">
                <a:solidFill>
                  <a:srgbClr val="FF0000"/>
                </a:solidFill>
              </a:rPr>
              <a:t>Hand</a:t>
            </a:r>
            <a:r>
              <a:rPr lang="en-US" sz="2800" dirty="0" err="1"/>
              <a:t>_</a:t>
            </a:r>
            <a:r>
              <a:rPr lang="en-US" sz="2800" dirty="0" err="1">
                <a:solidFill>
                  <a:srgbClr val="7030A0"/>
                </a:solidFill>
              </a:rPr>
              <a:t>Move</a:t>
            </a:r>
            <a:r>
              <a:rPr lang="en-US" sz="2800" dirty="0">
                <a:solidFill>
                  <a:srgbClr val="7030A0"/>
                </a:solidFill>
              </a:rPr>
              <a:t> to</a:t>
            </a:r>
            <a:r>
              <a:rPr lang="en-US" sz="2800" dirty="0"/>
              <a:t>_ </a:t>
            </a:r>
            <a:r>
              <a:rPr lang="en-US" sz="2800" dirty="0">
                <a:solidFill>
                  <a:srgbClr val="FFC000"/>
                </a:solidFill>
              </a:rPr>
              <a:t>Peanut Butter Jar </a:t>
            </a:r>
            <a:r>
              <a:rPr lang="en-US" sz="2800" dirty="0"/>
              <a:t/>
            </a:r>
            <a:br>
              <a:rPr lang="en-US" sz="2800" dirty="0"/>
            </a:br>
            <a:r>
              <a:rPr lang="en-US" sz="2800" dirty="0"/>
              <a:t>(</a:t>
            </a:r>
            <a:r>
              <a:rPr lang="en-US" sz="2800" dirty="0">
                <a:solidFill>
                  <a:srgbClr val="FF0000"/>
                </a:solidFill>
              </a:rPr>
              <a:t>LH</a:t>
            </a:r>
            <a:r>
              <a:rPr lang="en-US" sz="2800" dirty="0"/>
              <a:t>_</a:t>
            </a:r>
            <a:r>
              <a:rPr lang="en-US" sz="2800" dirty="0">
                <a:solidFill>
                  <a:srgbClr val="7030A0"/>
                </a:solidFill>
              </a:rPr>
              <a:t>MT</a:t>
            </a:r>
            <a:r>
              <a:rPr lang="en-US" sz="2800" dirty="0"/>
              <a:t>_</a:t>
            </a:r>
            <a:r>
              <a:rPr lang="en-US" sz="2800" dirty="0">
                <a:solidFill>
                  <a:srgbClr val="FFC000"/>
                </a:solidFill>
              </a:rPr>
              <a:t>PBJ</a:t>
            </a:r>
            <a:r>
              <a:rPr lang="en-US" sz="2800" dirty="0"/>
              <a:t>) </a:t>
            </a:r>
          </a:p>
          <a:p>
            <a:pPr algn="ctr"/>
            <a:endParaRPr lang="en-US" sz="2800" dirty="0">
              <a:solidFill>
                <a:srgbClr val="FF0000"/>
              </a:solidFill>
            </a:endParaRPr>
          </a:p>
          <a:p>
            <a:pPr algn="ctr"/>
            <a:r>
              <a:rPr lang="en-US" sz="2800" dirty="0">
                <a:solidFill>
                  <a:srgbClr val="FF0000"/>
                </a:solidFill>
              </a:rPr>
              <a:t>Right </a:t>
            </a:r>
            <a:r>
              <a:rPr lang="en-US" sz="2800" dirty="0" err="1">
                <a:solidFill>
                  <a:srgbClr val="FF0000"/>
                </a:solidFill>
              </a:rPr>
              <a:t>Hand</a:t>
            </a:r>
            <a:r>
              <a:rPr lang="en-US" sz="2800" dirty="0" err="1"/>
              <a:t>_</a:t>
            </a:r>
            <a:r>
              <a:rPr lang="en-US" sz="2800" dirty="0" err="1">
                <a:solidFill>
                  <a:srgbClr val="7030A0"/>
                </a:solidFill>
              </a:rPr>
              <a:t>Rotate</a:t>
            </a:r>
            <a:r>
              <a:rPr lang="en-US" sz="2800" dirty="0"/>
              <a:t>_ </a:t>
            </a:r>
            <a:r>
              <a:rPr lang="en-US" sz="2800" dirty="0">
                <a:solidFill>
                  <a:srgbClr val="FFC000"/>
                </a:solidFill>
              </a:rPr>
              <a:t>Spoon</a:t>
            </a:r>
            <a:r>
              <a:rPr lang="en-US" sz="2800" dirty="0"/>
              <a:t> </a:t>
            </a:r>
            <a:br>
              <a:rPr lang="en-US" sz="2800" dirty="0"/>
            </a:br>
            <a:r>
              <a:rPr lang="en-US" sz="2800" dirty="0"/>
              <a:t>(</a:t>
            </a:r>
            <a:r>
              <a:rPr lang="en-US" sz="2800" dirty="0">
                <a:solidFill>
                  <a:srgbClr val="FF0000"/>
                </a:solidFill>
              </a:rPr>
              <a:t>RH</a:t>
            </a:r>
            <a:r>
              <a:rPr lang="en-US" sz="2800" dirty="0"/>
              <a:t>_</a:t>
            </a:r>
            <a:r>
              <a:rPr lang="en-US" sz="2800" dirty="0">
                <a:solidFill>
                  <a:srgbClr val="7030A0"/>
                </a:solidFill>
              </a:rPr>
              <a:t>RT</a:t>
            </a:r>
            <a:r>
              <a:rPr lang="en-US" sz="2800" dirty="0"/>
              <a:t>_</a:t>
            </a:r>
            <a:r>
              <a:rPr lang="en-US" sz="2800" dirty="0">
                <a:solidFill>
                  <a:srgbClr val="FFC000"/>
                </a:solidFill>
              </a:rPr>
              <a:t>SP</a:t>
            </a:r>
            <a:r>
              <a:rPr lang="en-US" sz="2800" dirty="0"/>
              <a:t>)</a:t>
            </a:r>
            <a:endParaRPr lang="en-US" sz="2800" b="1" u="sng" dirty="0"/>
          </a:p>
        </p:txBody>
      </p:sp>
    </p:spTree>
    <p:extLst>
      <p:ext uri="{BB962C8B-B14F-4D97-AF65-F5344CB8AC3E}">
        <p14:creationId xmlns="" xmlns:p14="http://schemas.microsoft.com/office/powerpoint/2010/main" val="2396129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blinds(horizontal)">
                                      <p:cBhvr>
                                        <p:cTn id="21" dur="500"/>
                                        <p:tgtEl>
                                          <p:spTgt spid="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blinds(horizontal)">
                                      <p:cBhvr>
                                        <p:cTn id="2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pPr algn="ctr"/>
            <a:r>
              <a:rPr lang="en-U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Coding Video: </a:t>
            </a:r>
            <a:br>
              <a:rPr lang="en-U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en-U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importance of learning to </a:t>
            </a:r>
            <a:r>
              <a:rPr lang="en-U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Program</a:t>
            </a:r>
            <a:endParaRPr lang="en-US" sz="4000"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solidFill>
                <a:schemeClr val="bg1"/>
              </a:solidFill>
              <a:hlinkClick r:id="rId3"/>
            </a:endParaRPr>
          </a:p>
          <a:p>
            <a:pPr marL="0" indent="0" algn="ctr">
              <a:buNone/>
            </a:pPr>
            <a:r>
              <a:rPr lang="en-US" sz="4000" b="1" dirty="0" smtClean="0">
                <a:solidFill>
                  <a:schemeClr val="bg1"/>
                </a:solidFill>
                <a:hlinkClick r:id="rId3"/>
              </a:rPr>
              <a:t>What </a:t>
            </a:r>
            <a:r>
              <a:rPr lang="en-US" sz="4000" b="1" dirty="0">
                <a:solidFill>
                  <a:schemeClr val="bg1"/>
                </a:solidFill>
                <a:hlinkClick r:id="rId3"/>
              </a:rPr>
              <a:t>most schools don't teach</a:t>
            </a:r>
            <a:endParaRPr lang="en-US" sz="4000" dirty="0">
              <a:solidFill>
                <a:schemeClr val="bg1"/>
              </a:solidFill>
            </a:endParaRPr>
          </a:p>
        </p:txBody>
      </p:sp>
    </p:spTree>
    <p:extLst>
      <p:ext uri="{BB962C8B-B14F-4D97-AF65-F5344CB8AC3E}">
        <p14:creationId xmlns="" xmlns:p14="http://schemas.microsoft.com/office/powerpoint/2010/main" val="250139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Introduction </a:t>
            </a:r>
            <a:r>
              <a:rPr lang="en-US" dirty="0"/>
              <a:t>to </a:t>
            </a:r>
            <a:r>
              <a:rPr lang="en-US" dirty="0" smtClean="0"/>
              <a:t>Computers</a:t>
            </a:r>
            <a:br>
              <a:rPr lang="en-US" dirty="0" smtClean="0"/>
            </a:br>
            <a:r>
              <a:rPr lang="en-US" dirty="0" smtClean="0"/>
              <a:t>Review</a:t>
            </a:r>
            <a:endParaRPr lang="en-US" dirty="0"/>
          </a:p>
        </p:txBody>
      </p:sp>
      <p:sp>
        <p:nvSpPr>
          <p:cNvPr id="3" name="Content Placeholder 2"/>
          <p:cNvSpPr>
            <a:spLocks noGrp="1"/>
          </p:cNvSpPr>
          <p:nvPr>
            <p:ph idx="1"/>
          </p:nvPr>
        </p:nvSpPr>
        <p:spPr>
          <a:xfrm>
            <a:off x="457200" y="2286000"/>
            <a:ext cx="8229600" cy="4038600"/>
          </a:xfrm>
        </p:spPr>
        <p:txBody>
          <a:bodyPr/>
          <a:lstStyle/>
          <a:p>
            <a:pPr algn="ctr"/>
            <a:r>
              <a:rPr lang="en-US" dirty="0" smtClean="0">
                <a:hlinkClick r:id="rId3"/>
              </a:rPr>
              <a:t>Jeopardy</a:t>
            </a:r>
            <a:endParaRPr lang="en-US" dirty="0"/>
          </a:p>
        </p:txBody>
      </p:sp>
    </p:spTree>
    <p:extLst>
      <p:ext uri="{BB962C8B-B14F-4D97-AF65-F5344CB8AC3E}">
        <p14:creationId xmlns="" xmlns:p14="http://schemas.microsoft.com/office/powerpoint/2010/main" val="4163416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638300"/>
          </a:xfrm>
        </p:spPr>
        <p:txBody>
          <a:bodyPr>
            <a:noAutofit/>
          </a:bodyPr>
          <a:lstStyle/>
          <a:p>
            <a:pPr algn="ctr">
              <a:defRPr/>
            </a:pPr>
            <a:r>
              <a:rPr lang="en-US" sz="5400" dirty="0"/>
              <a:t>3.1 Microprocessors</a:t>
            </a:r>
            <a:br>
              <a:rPr lang="en-US" sz="5400" dirty="0"/>
            </a:br>
            <a:endParaRPr lang="en-US" sz="5000" dirty="0"/>
          </a:p>
        </p:txBody>
      </p:sp>
      <p:sp>
        <p:nvSpPr>
          <p:cNvPr id="3075" name="Subtitle 2"/>
          <p:cNvSpPr>
            <a:spLocks noGrp="1"/>
          </p:cNvSpPr>
          <p:nvPr>
            <p:ph type="subTitle" idx="1"/>
          </p:nvPr>
        </p:nvSpPr>
        <p:spPr>
          <a:xfrm>
            <a:off x="76200" y="685800"/>
            <a:ext cx="9067800" cy="6477000"/>
          </a:xfrm>
        </p:spPr>
        <p:txBody>
          <a:bodyPr>
            <a:noAutofit/>
          </a:bodyPr>
          <a:lstStyle/>
          <a:p>
            <a:pPr marR="0" algn="l">
              <a:spcBef>
                <a:spcPts val="0"/>
              </a:spcBef>
            </a:pPr>
            <a:r>
              <a:rPr lang="en-US" sz="2400" b="1" dirty="0">
                <a:solidFill>
                  <a:srgbClr val="FFC000"/>
                </a:solidFill>
              </a:rPr>
              <a:t>Overview: </a:t>
            </a:r>
          </a:p>
          <a:p>
            <a:pPr marR="0" algn="l">
              <a:spcBef>
                <a:spcPts val="0"/>
              </a:spcBef>
            </a:pPr>
            <a:r>
              <a:rPr lang="en-US" sz="2400" dirty="0">
                <a:solidFill>
                  <a:srgbClr val="FFC000"/>
                </a:solidFill>
              </a:rPr>
              <a:t>The goal of this lesson is to explore how a microprocessor's hardware and software work together to achieve amazing results. The lesson utilizes resources from Intel's "The Journey Inside: The Computer" series in conjunction with two hands-on labs</a:t>
            </a:r>
            <a:r>
              <a:rPr lang="en-US" sz="2400" dirty="0" smtClean="0">
                <a:solidFill>
                  <a:srgbClr val="FFC000"/>
                </a:solidFill>
              </a:rPr>
              <a:t>.</a:t>
            </a:r>
          </a:p>
          <a:p>
            <a:pPr marR="0" algn="l">
              <a:spcBef>
                <a:spcPts val="0"/>
              </a:spcBef>
            </a:pPr>
            <a:endParaRPr lang="en-US" sz="800" dirty="0">
              <a:solidFill>
                <a:srgbClr val="FFC000"/>
              </a:solidFill>
            </a:endParaRPr>
          </a:p>
          <a:p>
            <a:pPr marR="0" algn="l">
              <a:spcBef>
                <a:spcPts val="0"/>
              </a:spcBef>
            </a:pPr>
            <a:r>
              <a:rPr lang="en-US" sz="2400" b="1" dirty="0">
                <a:solidFill>
                  <a:srgbClr val="FFC000"/>
                </a:solidFill>
              </a:rPr>
              <a:t>Objectives: </a:t>
            </a:r>
          </a:p>
          <a:p>
            <a:pPr marR="0" algn="l">
              <a:spcBef>
                <a:spcPts val="0"/>
              </a:spcBef>
            </a:pPr>
            <a:r>
              <a:rPr lang="en-US" sz="2400" dirty="0">
                <a:solidFill>
                  <a:srgbClr val="FFC000"/>
                </a:solidFill>
              </a:rPr>
              <a:t>Students will be able to:</a:t>
            </a:r>
          </a:p>
          <a:p>
            <a:pPr marR="0" algn="l">
              <a:spcBef>
                <a:spcPts val="0"/>
              </a:spcBef>
            </a:pPr>
            <a:r>
              <a:rPr lang="en-US" sz="2400" dirty="0" smtClean="0">
                <a:solidFill>
                  <a:srgbClr val="FFC000"/>
                </a:solidFill>
              </a:rPr>
              <a:t>1.  Distinguish </a:t>
            </a:r>
            <a:r>
              <a:rPr lang="en-US" sz="2400" dirty="0">
                <a:solidFill>
                  <a:srgbClr val="FFC000"/>
                </a:solidFill>
              </a:rPr>
              <a:t>microprocessor hardware and software</a:t>
            </a:r>
          </a:p>
          <a:p>
            <a:pPr marR="0" algn="l">
              <a:spcBef>
                <a:spcPts val="0"/>
              </a:spcBef>
            </a:pPr>
            <a:r>
              <a:rPr lang="en-US" sz="2400" dirty="0">
                <a:solidFill>
                  <a:srgbClr val="FFC000"/>
                </a:solidFill>
              </a:rPr>
              <a:t>2. Identify the three main parts of a microprocessor</a:t>
            </a:r>
          </a:p>
          <a:p>
            <a:pPr marL="339725" marR="0" indent="-339725" algn="l">
              <a:spcBef>
                <a:spcPts val="0"/>
              </a:spcBef>
            </a:pPr>
            <a:r>
              <a:rPr lang="en-US" sz="2400" dirty="0">
                <a:solidFill>
                  <a:srgbClr val="FFC000"/>
                </a:solidFill>
              </a:rPr>
              <a:t>3. Describe the function of the Fetch, Decode and Execute units on a microprocessor</a:t>
            </a:r>
          </a:p>
          <a:p>
            <a:pPr marR="0" algn="l">
              <a:spcBef>
                <a:spcPts val="0"/>
              </a:spcBef>
            </a:pPr>
            <a:r>
              <a:rPr lang="en-US" sz="2400" dirty="0">
                <a:solidFill>
                  <a:srgbClr val="FFC000"/>
                </a:solidFill>
              </a:rPr>
              <a:t>4. Identify the role of software in a microprocessor</a:t>
            </a:r>
          </a:p>
          <a:p>
            <a:pPr marR="0" algn="l">
              <a:spcBef>
                <a:spcPts val="0"/>
              </a:spcBef>
            </a:pPr>
            <a:r>
              <a:rPr lang="en-US" sz="2400" dirty="0">
                <a:solidFill>
                  <a:srgbClr val="FFC000"/>
                </a:solidFill>
              </a:rPr>
              <a:t>5. Explain why microprocessor software is very challenging</a:t>
            </a:r>
          </a:p>
          <a:p>
            <a:pPr marL="339725" marR="0" indent="-339725" algn="l">
              <a:spcBef>
                <a:spcPts val="0"/>
              </a:spcBef>
            </a:pPr>
            <a:r>
              <a:rPr lang="en-US" sz="2400" dirty="0">
                <a:solidFill>
                  <a:srgbClr val="FFC000"/>
                </a:solidFill>
              </a:rPr>
              <a:t>6. Distinguish between machine language and higher level programming languages</a:t>
            </a:r>
          </a:p>
          <a:p>
            <a:pPr marR="0" algn="l">
              <a:spcBef>
                <a:spcPts val="0"/>
              </a:spcBef>
            </a:pPr>
            <a:r>
              <a:rPr lang="en-US" sz="2400" dirty="0">
                <a:solidFill>
                  <a:srgbClr val="FFC000"/>
                </a:solidFill>
              </a:rPr>
              <a:t>7. Write a program for a fictitious microprocessor</a:t>
            </a:r>
            <a:endParaRPr lang="en-US" sz="2400" dirty="0">
              <a:solidFill>
                <a:srgbClr val="FFC000"/>
              </a:solidFill>
              <a:effectLst/>
            </a:endParaRPr>
          </a:p>
        </p:txBody>
      </p:sp>
    </p:spTree>
    <p:extLst>
      <p:ext uri="{BB962C8B-B14F-4D97-AF65-F5344CB8AC3E}">
        <p14:creationId xmlns="" xmlns:p14="http://schemas.microsoft.com/office/powerpoint/2010/main" val="1009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48471"/>
            <a:ext cx="9144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b="1" dirty="0">
                <a:solidFill>
                  <a:schemeClr val="bg1"/>
                </a:solidFill>
              </a:rPr>
              <a:t>Worksheet</a:t>
            </a:r>
            <a:endParaRPr lang="en-US" dirty="0">
              <a:solidFill>
                <a:schemeClr val="bg1"/>
              </a:solidFill>
            </a:endParaRPr>
          </a:p>
          <a:p>
            <a:pPr algn="ctr"/>
            <a:r>
              <a:rPr lang="en-US" b="1" dirty="0" smtClean="0">
                <a:solidFill>
                  <a:schemeClr val="bg1"/>
                </a:solidFill>
              </a:rPr>
              <a:t>Microprocessors</a:t>
            </a:r>
            <a:endParaRPr lang="en-US" dirty="0">
              <a:solidFill>
                <a:schemeClr val="bg1"/>
              </a:solidFill>
            </a:endParaRPr>
          </a:p>
          <a:p>
            <a:pPr algn="ctr"/>
            <a:r>
              <a:rPr lang="en-US" b="1" dirty="0">
                <a:solidFill>
                  <a:schemeClr val="bg1"/>
                </a:solidFill>
              </a:rPr>
              <a:t>Name</a:t>
            </a:r>
            <a:r>
              <a:rPr lang="en-US" b="1" dirty="0" smtClean="0">
                <a:solidFill>
                  <a:schemeClr val="bg1"/>
                </a:solidFill>
              </a:rPr>
              <a:t>:_______________  Period:___</a:t>
            </a:r>
            <a:r>
              <a:rPr lang="en-US" b="1" dirty="0">
                <a:solidFill>
                  <a:schemeClr val="bg1"/>
                </a:solidFill>
              </a:rPr>
              <a:t> </a:t>
            </a:r>
            <a:r>
              <a:rPr lang="en-US" b="1" dirty="0" smtClean="0">
                <a:solidFill>
                  <a:schemeClr val="bg1"/>
                </a:solidFill>
              </a:rPr>
              <a:t>Date:_______  Score:___/</a:t>
            </a:r>
            <a:r>
              <a:rPr lang="en-US" b="1" dirty="0">
                <a:solidFill>
                  <a:schemeClr val="bg1"/>
                </a:solidFill>
              </a:rPr>
              <a:t>20</a:t>
            </a:r>
            <a:endParaRPr lang="en-US" dirty="0">
              <a:solidFill>
                <a:schemeClr val="bg1"/>
              </a:solidFill>
            </a:endParaRPr>
          </a:p>
          <a:p>
            <a:r>
              <a:rPr lang="en-US" b="1" dirty="0">
                <a:solidFill>
                  <a:schemeClr val="bg1"/>
                </a:solidFill>
              </a:rPr>
              <a:t> </a:t>
            </a:r>
            <a:endParaRPr lang="en-US" dirty="0">
              <a:solidFill>
                <a:schemeClr val="bg1"/>
              </a:solidFill>
            </a:endParaRPr>
          </a:p>
          <a:p>
            <a:pPr marL="803275" lvl="0" indent="-803275"/>
            <a:r>
              <a:rPr lang="en-US" b="1" dirty="0">
                <a:solidFill>
                  <a:schemeClr val="bg1"/>
                </a:solidFill>
              </a:rPr>
              <a:t>(2 </a:t>
            </a:r>
            <a:r>
              <a:rPr lang="en-US" b="1" dirty="0" err="1">
                <a:solidFill>
                  <a:schemeClr val="bg1"/>
                </a:solidFill>
              </a:rPr>
              <a:t>pts</a:t>
            </a:r>
            <a:r>
              <a:rPr lang="en-US" b="1" dirty="0">
                <a:solidFill>
                  <a:schemeClr val="bg1"/>
                </a:solidFill>
              </a:rPr>
              <a:t>) Describe the difference between microprocessor hardware and software:                 </a:t>
            </a:r>
            <a:endParaRPr lang="en-US" dirty="0">
              <a:solidFill>
                <a:schemeClr val="bg1"/>
              </a:solidFill>
            </a:endParaRPr>
          </a:p>
          <a:p>
            <a:pPr marL="803275" indent="-803275"/>
            <a:endParaRPr lang="en-US" dirty="0">
              <a:solidFill>
                <a:schemeClr val="bg1"/>
              </a:solidFill>
            </a:endParaRPr>
          </a:p>
          <a:p>
            <a:pPr marL="803275" lvl="0" indent="-803275"/>
            <a:r>
              <a:rPr lang="en-US" b="1" dirty="0">
                <a:solidFill>
                  <a:schemeClr val="bg1"/>
                </a:solidFill>
              </a:rPr>
              <a:t>(6 </a:t>
            </a:r>
            <a:r>
              <a:rPr lang="en-US" b="1" dirty="0" err="1">
                <a:solidFill>
                  <a:schemeClr val="bg1"/>
                </a:solidFill>
              </a:rPr>
              <a:t>pts</a:t>
            </a:r>
            <a:r>
              <a:rPr lang="en-US" b="1" dirty="0">
                <a:solidFill>
                  <a:schemeClr val="bg1"/>
                </a:solidFill>
              </a:rPr>
              <a:t>) What are the three parts of microprocessor hardware?  Briefly describe the function of each:</a:t>
            </a:r>
            <a:br>
              <a:rPr lang="en-US" b="1" dirty="0">
                <a:solidFill>
                  <a:schemeClr val="bg1"/>
                </a:solidFill>
              </a:rPr>
            </a:br>
            <a:endParaRPr lang="en-US" dirty="0">
              <a:solidFill>
                <a:schemeClr val="bg1"/>
              </a:solidFill>
            </a:endParaRPr>
          </a:p>
          <a:p>
            <a:pPr marL="803275" lvl="0" indent="-803275"/>
            <a:r>
              <a:rPr lang="en-US" b="1" dirty="0">
                <a:solidFill>
                  <a:schemeClr val="bg1"/>
                </a:solidFill>
              </a:rPr>
              <a:t>(2 </a:t>
            </a:r>
            <a:r>
              <a:rPr lang="en-US" b="1" dirty="0" err="1">
                <a:solidFill>
                  <a:schemeClr val="bg1"/>
                </a:solidFill>
              </a:rPr>
              <a:t>pts</a:t>
            </a:r>
            <a:r>
              <a:rPr lang="en-US" b="1" dirty="0">
                <a:solidFill>
                  <a:schemeClr val="bg1"/>
                </a:solidFill>
              </a:rPr>
              <a:t>) What are these three different units in a microprocessor made out of?</a:t>
            </a:r>
            <a:br>
              <a:rPr lang="en-US" b="1" dirty="0">
                <a:solidFill>
                  <a:schemeClr val="bg1"/>
                </a:solidFill>
              </a:rPr>
            </a:br>
            <a:endParaRPr lang="en-US" dirty="0">
              <a:solidFill>
                <a:schemeClr val="bg1"/>
              </a:solidFill>
            </a:endParaRPr>
          </a:p>
          <a:p>
            <a:pPr marL="803275" lvl="0" indent="-803275"/>
            <a:r>
              <a:rPr lang="en-US" b="1" dirty="0">
                <a:solidFill>
                  <a:schemeClr val="bg1"/>
                </a:solidFill>
              </a:rPr>
              <a:t>(3 </a:t>
            </a:r>
            <a:r>
              <a:rPr lang="en-US" b="1" dirty="0" err="1">
                <a:solidFill>
                  <a:schemeClr val="bg1"/>
                </a:solidFill>
              </a:rPr>
              <a:t>pts</a:t>
            </a:r>
            <a:r>
              <a:rPr lang="en-US" b="1" dirty="0">
                <a:solidFill>
                  <a:schemeClr val="bg1"/>
                </a:solidFill>
              </a:rPr>
              <a:t>) Microprocessor software design is very challenging because a microprocessor only understands:</a:t>
            </a:r>
            <a:br>
              <a:rPr lang="en-US" b="1" dirty="0">
                <a:solidFill>
                  <a:schemeClr val="bg1"/>
                </a:solidFill>
              </a:rPr>
            </a:br>
            <a:r>
              <a:rPr lang="en-US" b="1" dirty="0">
                <a:solidFill>
                  <a:schemeClr val="bg1"/>
                </a:solidFill>
              </a:rPr>
              <a:t>			- very ___________  </a:t>
            </a:r>
            <a:r>
              <a:rPr lang="en-US" b="1" dirty="0" smtClean="0">
                <a:solidFill>
                  <a:schemeClr val="bg1"/>
                </a:solidFill>
              </a:rPr>
              <a:t>instructions</a:t>
            </a:r>
            <a:r>
              <a:rPr lang="en-US" b="1" dirty="0">
                <a:solidFill>
                  <a:schemeClr val="bg1"/>
                </a:solidFill>
              </a:rPr>
              <a:t/>
            </a:r>
            <a:br>
              <a:rPr lang="en-US" b="1" dirty="0">
                <a:solidFill>
                  <a:schemeClr val="bg1"/>
                </a:solidFill>
              </a:rPr>
            </a:br>
            <a:r>
              <a:rPr lang="en-US" b="1" dirty="0">
                <a:solidFill>
                  <a:schemeClr val="bg1"/>
                </a:solidFill>
              </a:rPr>
              <a:t>			- very ___________ </a:t>
            </a:r>
            <a:r>
              <a:rPr lang="en-US" b="1" dirty="0" smtClean="0">
                <a:solidFill>
                  <a:schemeClr val="bg1"/>
                </a:solidFill>
              </a:rPr>
              <a:t>instructions</a:t>
            </a:r>
            <a:r>
              <a:rPr lang="en-US" b="1" dirty="0">
                <a:solidFill>
                  <a:schemeClr val="bg1"/>
                </a:solidFill>
              </a:rPr>
              <a:t/>
            </a:r>
            <a:br>
              <a:rPr lang="en-US" b="1" dirty="0">
                <a:solidFill>
                  <a:schemeClr val="bg1"/>
                </a:solidFill>
              </a:rPr>
            </a:br>
            <a:r>
              <a:rPr lang="en-US" b="1" dirty="0">
                <a:solidFill>
                  <a:schemeClr val="bg1"/>
                </a:solidFill>
              </a:rPr>
              <a:t>			- very ___________ instructions </a:t>
            </a:r>
            <a:endParaRPr lang="en-US" dirty="0">
              <a:solidFill>
                <a:schemeClr val="bg1"/>
              </a:solidFill>
            </a:endParaRPr>
          </a:p>
          <a:p>
            <a:pPr marL="803275" indent="-803275"/>
            <a:r>
              <a:rPr lang="en-US" b="1" dirty="0">
                <a:solidFill>
                  <a:schemeClr val="bg1"/>
                </a:solidFill>
              </a:rPr>
              <a:t> </a:t>
            </a:r>
            <a:endParaRPr lang="en-US" dirty="0">
              <a:solidFill>
                <a:schemeClr val="bg1"/>
              </a:solidFill>
            </a:endParaRPr>
          </a:p>
          <a:p>
            <a:pPr marL="803275" lvl="0" indent="-803275"/>
            <a:r>
              <a:rPr lang="en-US" b="1" dirty="0">
                <a:solidFill>
                  <a:schemeClr val="bg1"/>
                </a:solidFill>
              </a:rPr>
              <a:t>(3 </a:t>
            </a:r>
            <a:r>
              <a:rPr lang="en-US" b="1" dirty="0" err="1">
                <a:solidFill>
                  <a:schemeClr val="bg1"/>
                </a:solidFill>
              </a:rPr>
              <a:t>pts</a:t>
            </a:r>
            <a:r>
              <a:rPr lang="en-US" b="1" dirty="0">
                <a:solidFill>
                  <a:schemeClr val="bg1"/>
                </a:solidFill>
              </a:rPr>
              <a:t>) If microprocessors are so “stupid”, why can they do such amazing things?</a:t>
            </a:r>
            <a:br>
              <a:rPr lang="en-US" b="1" dirty="0">
                <a:solidFill>
                  <a:schemeClr val="bg1"/>
                </a:solidFill>
              </a:rPr>
            </a:br>
            <a:endParaRPr lang="en-US" dirty="0">
              <a:solidFill>
                <a:schemeClr val="bg1"/>
              </a:solidFill>
            </a:endParaRPr>
          </a:p>
          <a:p>
            <a:pPr marL="803275" lvl="0" indent="-803275"/>
            <a:r>
              <a:rPr lang="en-US" b="1" dirty="0">
                <a:solidFill>
                  <a:schemeClr val="bg1"/>
                </a:solidFill>
              </a:rPr>
              <a:t>(2 </a:t>
            </a:r>
            <a:r>
              <a:rPr lang="en-US" b="1" dirty="0" err="1">
                <a:solidFill>
                  <a:schemeClr val="bg1"/>
                </a:solidFill>
              </a:rPr>
              <a:t>pts</a:t>
            </a:r>
            <a:r>
              <a:rPr lang="en-US" b="1" dirty="0">
                <a:solidFill>
                  <a:schemeClr val="bg1"/>
                </a:solidFill>
              </a:rPr>
              <a:t>) If the NXT processor requires such tedious instructions, why can we program it with just visual blocks and parameters in NXT-G?  </a:t>
            </a:r>
            <a:br>
              <a:rPr lang="en-US" b="1" dirty="0">
                <a:solidFill>
                  <a:schemeClr val="bg1"/>
                </a:solidFill>
              </a:rPr>
            </a:br>
            <a:endParaRPr lang="en-US" dirty="0">
              <a:solidFill>
                <a:schemeClr val="bg1"/>
              </a:solidFill>
            </a:endParaRPr>
          </a:p>
          <a:p>
            <a:pPr marL="803275" indent="-803275"/>
            <a:r>
              <a:rPr lang="en-US" b="1" dirty="0">
                <a:solidFill>
                  <a:schemeClr val="bg1"/>
                </a:solidFill>
              </a:rPr>
              <a:t>(2 </a:t>
            </a:r>
            <a:r>
              <a:rPr lang="en-US" b="1" dirty="0" err="1">
                <a:solidFill>
                  <a:schemeClr val="bg1"/>
                </a:solidFill>
              </a:rPr>
              <a:t>pt</a:t>
            </a:r>
            <a:r>
              <a:rPr lang="en-US" b="1" dirty="0">
                <a:solidFill>
                  <a:schemeClr val="bg1"/>
                </a:solidFill>
              </a:rPr>
              <a:t>) Is NXT-G a machine language or high level language?  Explain.</a:t>
            </a:r>
            <a:r>
              <a:rPr lang="en-US" b="1" dirty="0"/>
              <a:t/>
            </a:r>
            <a:br>
              <a:rPr lang="en-US" b="1" dirty="0"/>
            </a:br>
            <a:endParaRPr lang="en-US" sz="1400" dirty="0">
              <a:solidFill>
                <a:schemeClr val="bg1"/>
              </a:solidFill>
              <a:effectLst/>
              <a:latin typeface="Calibri"/>
              <a:ea typeface="Calibri"/>
              <a:cs typeface="Times New Roman"/>
            </a:endParaRPr>
          </a:p>
        </p:txBody>
      </p:sp>
    </p:spTree>
    <p:extLst>
      <p:ext uri="{BB962C8B-B14F-4D97-AF65-F5344CB8AC3E}">
        <p14:creationId xmlns="" xmlns:p14="http://schemas.microsoft.com/office/powerpoint/2010/main" val="67425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ctr"/>
            <a:r>
              <a:rPr lang="en-US" sz="6600" b="1" dirty="0" smtClean="0">
                <a:solidFill>
                  <a:srgbClr val="0BD0D9">
                    <a:tint val="90000"/>
                    <a:satMod val="120000"/>
                  </a:srgbClr>
                </a:solidFill>
                <a:effectLst>
                  <a:outerShdw blurRad="38100" dist="25400" dir="5400000" algn="tl" rotWithShape="0">
                    <a:srgbClr val="000000">
                      <a:alpha val="43000"/>
                    </a:srgbClr>
                  </a:outerShdw>
                </a:effectLst>
              </a:rPr>
              <a:t>Microprocessors Video</a:t>
            </a:r>
            <a:endParaRPr lang="en-US" sz="6000" dirty="0"/>
          </a:p>
        </p:txBody>
      </p:sp>
      <p:sp>
        <p:nvSpPr>
          <p:cNvPr id="3" name="Content Placeholder 2"/>
          <p:cNvSpPr>
            <a:spLocks noGrp="1"/>
          </p:cNvSpPr>
          <p:nvPr>
            <p:ph idx="1"/>
          </p:nvPr>
        </p:nvSpPr>
        <p:spPr/>
        <p:txBody>
          <a:bodyPr/>
          <a:lstStyle/>
          <a:p>
            <a:pPr marL="0" indent="0" algn="ctr">
              <a:buNone/>
            </a:pPr>
            <a:r>
              <a:rPr lang="en-US" sz="4000" b="1" dirty="0">
                <a:hlinkClick r:id="rId2"/>
              </a:rPr>
              <a:t>Intel Journey Inside Chapter </a:t>
            </a:r>
            <a:r>
              <a:rPr lang="en-US" sz="4000" b="1" smtClean="0">
                <a:hlinkClick r:id="rId2"/>
              </a:rPr>
              <a:t>4</a:t>
            </a:r>
            <a:r>
              <a:rPr lang="en-US" b="1" smtClean="0">
                <a:hlinkClick r:id="rId2"/>
              </a:rPr>
              <a:t> </a:t>
            </a:r>
            <a:r>
              <a:rPr lang="en-US" b="1" smtClean="0"/>
              <a:t>(6:58)</a:t>
            </a:r>
            <a:endParaRPr lang="en-US" dirty="0" smtClean="0">
              <a:hlinkClick r:id="rId3"/>
            </a:endParaRPr>
          </a:p>
          <a:p>
            <a:pPr algn="ctr"/>
            <a:r>
              <a:rPr lang="en-US" sz="800" dirty="0" smtClean="0">
                <a:hlinkClick r:id="rId3"/>
              </a:rPr>
              <a:t>http</a:t>
            </a:r>
            <a:r>
              <a:rPr lang="en-US" sz="800" dirty="0">
                <a:hlinkClick r:id="rId3"/>
              </a:rPr>
              <a:t>://</a:t>
            </a:r>
            <a:r>
              <a:rPr lang="en-US" sz="800" dirty="0" smtClean="0">
                <a:hlinkClick r:id="rId3"/>
              </a:rPr>
              <a:t>stemrobotics.cs.pdx.edu/sites/default/files/INTEL_JOURNEY_INSIDE-chapter4.flv</a:t>
            </a:r>
            <a:r>
              <a:rPr lang="en-US" sz="800" dirty="0" smtClean="0"/>
              <a:t> </a:t>
            </a:r>
            <a:endParaRPr lang="en-US" sz="800" dirty="0"/>
          </a:p>
        </p:txBody>
      </p:sp>
    </p:spTree>
    <p:extLst>
      <p:ext uri="{BB962C8B-B14F-4D97-AF65-F5344CB8AC3E}">
        <p14:creationId xmlns="" xmlns:p14="http://schemas.microsoft.com/office/powerpoint/2010/main" val="164422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923330"/>
          </a:xfrm>
          <a:prstGeom prst="rect">
            <a:avLst/>
          </a:prstGeom>
          <a:noFill/>
        </p:spPr>
        <p:txBody>
          <a:bodyPr>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a:t>
            </a:r>
            <a:endPar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pic>
        <p:nvPicPr>
          <p:cNvPr id="2051" name="Picture 7" descr="uPfa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143000"/>
            <a:ext cx="2894013"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8" descr="uPheat.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1447800"/>
            <a:ext cx="4362450"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0" y="3733800"/>
            <a:ext cx="4410075"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u="sng"/>
              <a:t>Microprocessor on motherboard </a:t>
            </a:r>
          </a:p>
          <a:p>
            <a:pPr>
              <a:buFont typeface="Arial" charset="0"/>
              <a:buChar char="•"/>
            </a:pPr>
            <a:r>
              <a:rPr lang="en-US" sz="2400"/>
              <a:t> Usually the largest chip </a:t>
            </a:r>
          </a:p>
          <a:p>
            <a:pPr>
              <a:buFont typeface="Arial" charset="0"/>
              <a:buChar char="•"/>
            </a:pPr>
            <a:r>
              <a:rPr lang="en-US" sz="2400"/>
              <a:t> Often under a metal heat sink</a:t>
            </a:r>
          </a:p>
          <a:p>
            <a:pPr>
              <a:buFont typeface="Arial" charset="0"/>
              <a:buChar char="•"/>
            </a:pPr>
            <a:r>
              <a:rPr lang="en-US" sz="2400"/>
              <a:t> Often under a cooling fan</a:t>
            </a:r>
          </a:p>
        </p:txBody>
      </p:sp>
      <p:sp>
        <p:nvSpPr>
          <p:cNvPr id="11" name="Curved Up Arrow 10"/>
          <p:cNvSpPr/>
          <p:nvPr/>
        </p:nvSpPr>
        <p:spPr>
          <a:xfrm>
            <a:off x="1600200" y="5334000"/>
            <a:ext cx="5181600" cy="1143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 xmlns:p14="http://schemas.microsoft.com/office/powerpoint/2010/main" val="275106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can_Pic0007.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990600"/>
            <a:ext cx="5943600" cy="601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0"/>
            <a:ext cx="9143999" cy="923330"/>
          </a:xfrm>
          <a:prstGeom prst="rect">
            <a:avLst/>
          </a:prstGeom>
          <a:noFill/>
        </p:spPr>
        <p:txBody>
          <a:bodyPr>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a:t>
            </a:r>
            <a:endPar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4" name="TextBox 3"/>
          <p:cNvSpPr txBox="1">
            <a:spLocks noChangeArrowheads="1"/>
          </p:cNvSpPr>
          <p:nvPr/>
        </p:nvSpPr>
        <p:spPr bwMode="auto">
          <a:xfrm>
            <a:off x="0" y="2133600"/>
            <a:ext cx="363537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u="sng"/>
              <a:t>Microprocessor Package</a:t>
            </a:r>
          </a:p>
          <a:p>
            <a:pPr>
              <a:buFont typeface="Arial" charset="0"/>
              <a:buChar char="•"/>
            </a:pPr>
            <a:r>
              <a:rPr lang="en-US" sz="2400"/>
              <a:t> Package protects chip</a:t>
            </a:r>
          </a:p>
          <a:p>
            <a:pPr>
              <a:buFont typeface="Arial" charset="0"/>
              <a:buChar char="•"/>
            </a:pPr>
            <a:r>
              <a:rPr lang="en-US" sz="2400"/>
              <a:t> Connects chip inputs &amp;</a:t>
            </a:r>
            <a:br>
              <a:rPr lang="en-US" sz="2400"/>
            </a:br>
            <a:r>
              <a:rPr lang="en-US" sz="2400"/>
              <a:t>   outputs to package pins</a:t>
            </a:r>
          </a:p>
          <a:p>
            <a:pPr>
              <a:buFont typeface="Arial" charset="0"/>
              <a:buChar char="•"/>
            </a:pPr>
            <a:r>
              <a:rPr lang="en-US" sz="2400"/>
              <a:t> All microprocessor circuits</a:t>
            </a:r>
            <a:br>
              <a:rPr lang="en-US" sz="2400"/>
            </a:br>
            <a:r>
              <a:rPr lang="en-US" sz="2400"/>
              <a:t>   are on silicon chip</a:t>
            </a:r>
          </a:p>
        </p:txBody>
      </p:sp>
      <p:sp>
        <p:nvSpPr>
          <p:cNvPr id="7" name="Curved Up Arrow 6"/>
          <p:cNvSpPr/>
          <p:nvPr/>
        </p:nvSpPr>
        <p:spPr>
          <a:xfrm>
            <a:off x="1447800" y="4495800"/>
            <a:ext cx="5181600" cy="1143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 xmlns:p14="http://schemas.microsoft.com/office/powerpoint/2010/main" val="1776876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923330"/>
          </a:xfrm>
          <a:prstGeom prst="rect">
            <a:avLst/>
          </a:prstGeom>
          <a:noFill/>
        </p:spPr>
        <p:txBody>
          <a:bodyPr>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Microprocessor Hardware</a:t>
            </a:r>
            <a:endPar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pic>
        <p:nvPicPr>
          <p:cNvPr id="4099" name="Picture 3" descr="Scan_Pic0010.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1295400"/>
            <a:ext cx="5788025"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3670" y="930418"/>
            <a:ext cx="3429000" cy="600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u="sng" dirty="0"/>
              <a:t>Microprocessor Silicon</a:t>
            </a:r>
          </a:p>
          <a:p>
            <a:pPr marL="287338" indent="-287338">
              <a:buFont typeface="Arial" charset="0"/>
              <a:buChar char="•"/>
            </a:pPr>
            <a:r>
              <a:rPr lang="en-US" sz="2400" dirty="0" smtClean="0"/>
              <a:t>All </a:t>
            </a:r>
            <a:r>
              <a:rPr lang="en-US" sz="2400" dirty="0"/>
              <a:t>circuits are made of </a:t>
            </a:r>
            <a:r>
              <a:rPr lang="en-US" sz="2400" dirty="0" smtClean="0"/>
              <a:t>transistors </a:t>
            </a:r>
            <a:r>
              <a:rPr lang="en-US" sz="2400" dirty="0"/>
              <a:t>and wires</a:t>
            </a:r>
          </a:p>
          <a:p>
            <a:pPr marL="287338" indent="-287338">
              <a:buFont typeface="Arial" charset="0"/>
              <a:buChar char="•"/>
            </a:pPr>
            <a:r>
              <a:rPr lang="en-US" sz="2400" dirty="0" smtClean="0"/>
              <a:t>Circuits </a:t>
            </a:r>
            <a:r>
              <a:rPr lang="en-US" sz="2400" dirty="0"/>
              <a:t>with related </a:t>
            </a:r>
            <a:r>
              <a:rPr lang="en-US" sz="2400" dirty="0" smtClean="0"/>
              <a:t>functions are </a:t>
            </a:r>
            <a:r>
              <a:rPr lang="en-US" sz="2400" dirty="0"/>
              <a:t>located together in “Units”</a:t>
            </a:r>
          </a:p>
          <a:p>
            <a:pPr marL="287338" indent="-287338">
              <a:buFont typeface="Arial" charset="0"/>
              <a:buChar char="•"/>
            </a:pPr>
            <a:r>
              <a:rPr lang="en-US" sz="2400" dirty="0" smtClean="0"/>
              <a:t>Fetch</a:t>
            </a:r>
            <a:r>
              <a:rPr lang="en-US" sz="2400" dirty="0"/>
              <a:t>, Decode &amp; Execute </a:t>
            </a:r>
            <a:r>
              <a:rPr lang="en-US" sz="2400" dirty="0" smtClean="0"/>
              <a:t>Units work </a:t>
            </a:r>
            <a:r>
              <a:rPr lang="en-US" sz="2400" dirty="0"/>
              <a:t>together to run programs</a:t>
            </a:r>
          </a:p>
          <a:p>
            <a:pPr marL="690563" indent="-350838">
              <a:buFont typeface="Wingdings" pitchFamily="2" charset="2"/>
              <a:buChar char="Ø"/>
            </a:pPr>
            <a:r>
              <a:rPr lang="en-US" sz="2400" dirty="0" smtClean="0"/>
              <a:t>Fetch </a:t>
            </a:r>
            <a:r>
              <a:rPr lang="en-US" sz="2400" dirty="0"/>
              <a:t>finds the next instruction</a:t>
            </a:r>
          </a:p>
          <a:p>
            <a:pPr marL="690563" indent="-350838">
              <a:buFont typeface="Wingdings" pitchFamily="2" charset="2"/>
              <a:buChar char="Ø"/>
            </a:pPr>
            <a:r>
              <a:rPr lang="en-US" sz="2400" dirty="0"/>
              <a:t>Decode interprets instruction</a:t>
            </a:r>
          </a:p>
          <a:p>
            <a:pPr marL="690563" indent="-350838">
              <a:buFont typeface="Wingdings" pitchFamily="2" charset="2"/>
              <a:buChar char="Ø"/>
            </a:pPr>
            <a:r>
              <a:rPr lang="en-US" sz="2400" dirty="0" smtClean="0"/>
              <a:t>Execute </a:t>
            </a:r>
            <a:r>
              <a:rPr lang="en-US" sz="2400" dirty="0"/>
              <a:t>carries out instruction </a:t>
            </a:r>
          </a:p>
        </p:txBody>
      </p:sp>
    </p:spTree>
    <p:extLst>
      <p:ext uri="{BB962C8B-B14F-4D97-AF65-F5344CB8AC3E}">
        <p14:creationId xmlns="" xmlns:p14="http://schemas.microsoft.com/office/powerpoint/2010/main" val="3301815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linds(horizontal)">
                                      <p:cBhvr>
                                        <p:cTn id="25" dur="500"/>
                                        <p:tgtEl>
                                          <p:spTgt spid="7">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linds(horizontal)">
                                      <p:cBhvr>
                                        <p:cTn id="28" dur="500"/>
                                        <p:tgtEl>
                                          <p:spTgt spid="7">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linds(horizontal)">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Review Question 1</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charset="0"/>
              <a:buNone/>
              <a:defRPr/>
            </a:pPr>
            <a:r>
              <a:rPr lang="en-US" dirty="0" smtClean="0"/>
              <a:t>The microprocessor </a:t>
            </a:r>
            <a:r>
              <a:rPr lang="en-US" b="1" dirty="0" smtClean="0"/>
              <a:t>hardware</a:t>
            </a:r>
            <a:r>
              <a:rPr lang="en-US" dirty="0" smtClean="0"/>
              <a:t> contains a silicon chip made up of many semiconductor switches called: </a:t>
            </a:r>
          </a:p>
          <a:p>
            <a:pPr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r>
              <a:rPr lang="en-US" dirty="0" smtClean="0"/>
              <a:t>A) Loads</a:t>
            </a:r>
          </a:p>
          <a:p>
            <a:pPr eaLnBrk="1" fontAlgn="auto" hangingPunct="1">
              <a:spcAft>
                <a:spcPts val="0"/>
              </a:spcAft>
              <a:buFont typeface="Arial" charset="0"/>
              <a:buNone/>
              <a:defRPr/>
            </a:pPr>
            <a:r>
              <a:rPr lang="en-US" dirty="0" smtClean="0"/>
              <a:t>B) Transistors</a:t>
            </a:r>
          </a:p>
          <a:p>
            <a:pPr eaLnBrk="1" fontAlgn="auto" hangingPunct="1">
              <a:spcAft>
                <a:spcPts val="0"/>
              </a:spcAft>
              <a:buFont typeface="Arial" charset="0"/>
              <a:buNone/>
              <a:defRPr/>
            </a:pPr>
            <a:r>
              <a:rPr lang="en-US" dirty="0" smtClean="0"/>
              <a:t>C) Drives</a:t>
            </a:r>
          </a:p>
          <a:p>
            <a:pPr eaLnBrk="1" fontAlgn="auto" hangingPunct="1">
              <a:spcAft>
                <a:spcPts val="0"/>
              </a:spcAft>
              <a:buFont typeface="Arial" charset="0"/>
              <a:buNone/>
              <a:defRPr/>
            </a:pPr>
            <a:r>
              <a:rPr lang="en-US" dirty="0" smtClean="0"/>
              <a:t>D) Vacuum Tubes</a:t>
            </a:r>
          </a:p>
          <a:p>
            <a:pPr eaLnBrk="1" fontAlgn="auto" hangingPunct="1">
              <a:spcAft>
                <a:spcPts val="0"/>
              </a:spcAft>
              <a:buFont typeface="Arial" charset="0"/>
              <a:buNone/>
              <a:defRPr/>
            </a:pPr>
            <a:r>
              <a:rPr lang="en-US" dirty="0" smtClean="0"/>
              <a:t>E) None of the above</a:t>
            </a:r>
          </a:p>
          <a:p>
            <a:pPr eaLnBrk="1" fontAlgn="auto" hangingPunct="1">
              <a:spcAft>
                <a:spcPts val="0"/>
              </a:spcAft>
              <a:buFont typeface="Arial" charset="0"/>
              <a:buNone/>
              <a:defRPr/>
            </a:pPr>
            <a:endParaRPr lang="en-US" dirty="0"/>
          </a:p>
        </p:txBody>
      </p:sp>
    </p:spTree>
    <p:extLst>
      <p:ext uri="{BB962C8B-B14F-4D97-AF65-F5344CB8AC3E}">
        <p14:creationId xmlns="" xmlns:p14="http://schemas.microsoft.com/office/powerpoint/2010/main" val="27377791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TotalTime>
  <Words>3791</Words>
  <Application>Microsoft Office PowerPoint</Application>
  <PresentationFormat>On-screen Show (4:3)</PresentationFormat>
  <Paragraphs>367</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      Hardware, Software, Firmware Stem Robotics 101  Unit 3</vt:lpstr>
      <vt:lpstr>3.1 Microprocessors U3C1</vt:lpstr>
      <vt:lpstr>3.1 Microprocessors </vt:lpstr>
      <vt:lpstr>Slide 4</vt:lpstr>
      <vt:lpstr>Microprocessors Video</vt:lpstr>
      <vt:lpstr>Slide 6</vt:lpstr>
      <vt:lpstr>Slide 7</vt:lpstr>
      <vt:lpstr>Slide 8</vt:lpstr>
      <vt:lpstr>Review Question 1</vt:lpstr>
      <vt:lpstr>Review Question 2</vt:lpstr>
      <vt:lpstr>Review Question 3</vt:lpstr>
      <vt:lpstr>Review Question 4</vt:lpstr>
      <vt:lpstr>Review Question 5</vt:lpstr>
      <vt:lpstr>Slide 14</vt:lpstr>
      <vt:lpstr>Slide 15</vt:lpstr>
      <vt:lpstr>Slide 16</vt:lpstr>
      <vt:lpstr>Slide 17</vt:lpstr>
      <vt:lpstr>Slide 18</vt:lpstr>
      <vt:lpstr>Slide 19</vt:lpstr>
      <vt:lpstr>Slide 20</vt:lpstr>
      <vt:lpstr>Slide 21</vt:lpstr>
      <vt:lpstr>Slide 22</vt:lpstr>
      <vt:lpstr>Coding Video:  The importance of learning to Program</vt:lpstr>
      <vt:lpstr>Introduction to Computers Review</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the NXT  U2C3</dc:title>
  <dc:creator>tmann</dc:creator>
  <cp:lastModifiedBy>tmann</cp:lastModifiedBy>
  <cp:revision>164</cp:revision>
  <cp:lastPrinted>2013-03-21T19:23:20Z</cp:lastPrinted>
  <dcterms:created xsi:type="dcterms:W3CDTF">2013-03-07T15:54:22Z</dcterms:created>
  <dcterms:modified xsi:type="dcterms:W3CDTF">2013-10-22T18:41:33Z</dcterms:modified>
</cp:coreProperties>
</file>